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3"/>
  </p:sldMasterIdLst>
  <p:notesMasterIdLst>
    <p:notesMasterId r:id="rId19"/>
  </p:notesMasterIdLst>
  <p:sldIdLst>
    <p:sldId id="256" r:id="rId4"/>
    <p:sldId id="261" r:id="rId5"/>
    <p:sldId id="267" r:id="rId6"/>
    <p:sldId id="266" r:id="rId7"/>
    <p:sldId id="270" r:id="rId8"/>
    <p:sldId id="262" r:id="rId9"/>
    <p:sldId id="268" r:id="rId10"/>
    <p:sldId id="271" r:id="rId11"/>
    <p:sldId id="273" r:id="rId12"/>
    <p:sldId id="272" r:id="rId13"/>
    <p:sldId id="263" r:id="rId14"/>
    <p:sldId id="274" r:id="rId15"/>
    <p:sldId id="264" r:id="rId16"/>
    <p:sldId id="275" r:id="rId17"/>
    <p:sldId id="269" r:id="rId1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3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327"/>
  </p:normalViewPr>
  <p:slideViewPr>
    <p:cSldViewPr>
      <p:cViewPr varScale="1">
        <p:scale>
          <a:sx n="113" d="100"/>
          <a:sy n="113" d="100"/>
        </p:scale>
        <p:origin x="614" y="110"/>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1.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70C50C-F46C-8A4B-8A41-6A6FBB958D92}" type="datetimeFigureOut">
              <a:rPr lang="en-US" smtClean="0"/>
              <a:t>12/9/2021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53D443-CBAC-934A-8506-FB4DF260D863}" type="slidenum">
              <a:rPr lang="en-US" smtClean="0"/>
              <a:t>‹#›</a:t>
            </a:fld>
            <a:endParaRPr lang="en-US"/>
          </a:p>
        </p:txBody>
      </p:sp>
    </p:spTree>
    <p:extLst>
      <p:ext uri="{BB962C8B-B14F-4D97-AF65-F5344CB8AC3E}">
        <p14:creationId xmlns:p14="http://schemas.microsoft.com/office/powerpoint/2010/main" val="756898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3" name="Title 18">
            <a:extLst>
              <a:ext uri="{FF2B5EF4-FFF2-40B4-BE49-F238E27FC236}">
                <a16:creationId xmlns:a16="http://schemas.microsoft.com/office/drawing/2014/main" id="{DC0A9285-546C-824E-BB82-80DD4A7E5723}"/>
              </a:ext>
            </a:extLst>
          </p:cNvPr>
          <p:cNvSpPr>
            <a:spLocks noGrp="1"/>
          </p:cNvSpPr>
          <p:nvPr>
            <p:ph type="title" hasCustomPrompt="1"/>
          </p:nvPr>
        </p:nvSpPr>
        <p:spPr>
          <a:xfrm>
            <a:off x="304272" y="2561844"/>
            <a:ext cx="4777596" cy="829533"/>
          </a:xfrm>
          <a:noFill/>
        </p:spPr>
        <p:txBody>
          <a:bodyPr lIns="182880" tIns="182880" rIns="182880" anchor="t">
            <a:normAutofit/>
          </a:bodyPr>
          <a:lstStyle>
            <a:lvl1pPr algn="l">
              <a:defRPr sz="3200" baseline="0">
                <a:solidFill>
                  <a:schemeClr val="tx1"/>
                </a:solidFill>
              </a:defRPr>
            </a:lvl1pPr>
          </a:lstStyle>
          <a:p>
            <a:r>
              <a:rPr lang="en-US" dirty="0"/>
              <a:t>Click to add title</a:t>
            </a:r>
          </a:p>
        </p:txBody>
      </p:sp>
      <p:pic>
        <p:nvPicPr>
          <p:cNvPr id="10" name="Picture 9">
            <a:extLst>
              <a:ext uri="{FF2B5EF4-FFF2-40B4-BE49-F238E27FC236}">
                <a16:creationId xmlns:a16="http://schemas.microsoft.com/office/drawing/2014/main" id="{C6A6C757-F494-C249-B435-958A389BFC9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50117" y="590550"/>
            <a:ext cx="994225" cy="999600"/>
          </a:xfrm>
          <a:prstGeom prst="rect">
            <a:avLst/>
          </a:prstGeom>
        </p:spPr>
      </p:pic>
      <p:sp>
        <p:nvSpPr>
          <p:cNvPr id="11" name="Rectangle 10">
            <a:extLst>
              <a:ext uri="{FF2B5EF4-FFF2-40B4-BE49-F238E27FC236}">
                <a16:creationId xmlns:a16="http://schemas.microsoft.com/office/drawing/2014/main" id="{2703C8E5-147E-4644-A094-238B240D41BF}"/>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47470F22-3D51-8D47-9BDC-3F4D49D359C4}"/>
              </a:ext>
            </a:extLst>
          </p:cNvPr>
          <p:cNvSpPr>
            <a:spLocks noGrp="1"/>
          </p:cNvSpPr>
          <p:nvPr>
            <p:ph type="body" sz="quarter" idx="13" hasCustomPrompt="1"/>
          </p:nvPr>
        </p:nvSpPr>
        <p:spPr>
          <a:xfrm>
            <a:off x="304800" y="3486150"/>
            <a:ext cx="4776788" cy="762000"/>
          </a:xfrm>
        </p:spPr>
        <p:txBody>
          <a:bodyPr lIns="182880" tIns="0" rIns="182880" bIns="0">
            <a:noAutofit/>
          </a:bodyPr>
          <a:lstStyle>
            <a:lvl1pPr marL="0" indent="0">
              <a:buNone/>
              <a:defRPr sz="1800">
                <a:solidFill>
                  <a:schemeClr val="tx1"/>
                </a:solidFill>
              </a:defRPr>
            </a:lvl1pPr>
          </a:lstStyle>
          <a:p>
            <a:pPr lvl="0"/>
            <a:r>
              <a:rPr lang="en-US" dirty="0"/>
              <a:t>Click to add text</a:t>
            </a:r>
          </a:p>
        </p:txBody>
      </p:sp>
    </p:spTree>
    <p:extLst>
      <p:ext uri="{BB962C8B-B14F-4D97-AF65-F5344CB8AC3E}">
        <p14:creationId xmlns:p14="http://schemas.microsoft.com/office/powerpoint/2010/main" val="2431526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14" name="Text Placeholder 13"/>
          <p:cNvSpPr>
            <a:spLocks noGrp="1"/>
          </p:cNvSpPr>
          <p:nvPr>
            <p:ph type="body" sz="quarter" idx="13" hasCustomPrompt="1"/>
          </p:nvPr>
        </p:nvSpPr>
        <p:spPr>
          <a:xfrm>
            <a:off x="0" y="1985433"/>
            <a:ext cx="9144000" cy="1491725"/>
          </a:xfrm>
        </p:spPr>
        <p:txBody>
          <a:bodyPr>
            <a:noAutofit/>
          </a:bodyPr>
          <a:lstStyle>
            <a:lvl1pPr marL="0" indent="0" algn="ctr">
              <a:buNone/>
              <a:defRPr sz="2800">
                <a:solidFill>
                  <a:schemeClr val="accent2"/>
                </a:solidFill>
              </a:defRPr>
            </a:lvl1pPr>
          </a:lstStyle>
          <a:p>
            <a:pPr lvl="0"/>
            <a:r>
              <a:rPr lang="en-US" dirty="0"/>
              <a:t>Click to add text</a:t>
            </a:r>
          </a:p>
        </p:txBody>
      </p:sp>
      <p:pic>
        <p:nvPicPr>
          <p:cNvPr id="10" name="Picture 9" descr="cu screen b31b1b.psd">
            <a:extLst>
              <a:ext uri="{FF2B5EF4-FFF2-40B4-BE49-F238E27FC236}">
                <a16:creationId xmlns:a16="http://schemas.microsoft.com/office/drawing/2014/main" id="{2F0129F0-F30E-CA46-95D8-485C2699B0EA}"/>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r="70374"/>
          <a:stretch/>
        </p:blipFill>
        <p:spPr>
          <a:xfrm>
            <a:off x="182033" y="402168"/>
            <a:ext cx="1113367" cy="1019803"/>
          </a:xfrm>
          <a:prstGeom prst="rect">
            <a:avLst/>
          </a:prstGeom>
        </p:spPr>
      </p:pic>
      <p:sp>
        <p:nvSpPr>
          <p:cNvPr id="9" name="Rectangle 8">
            <a:extLst>
              <a:ext uri="{FF2B5EF4-FFF2-40B4-BE49-F238E27FC236}">
                <a16:creationId xmlns:a16="http://schemas.microsoft.com/office/drawing/2014/main" id="{DC174D41-7CC7-7D41-8BF1-2412C5E93533}"/>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0" name="Text Placeholder 19">
            <a:extLst>
              <a:ext uri="{FF2B5EF4-FFF2-40B4-BE49-F238E27FC236}">
                <a16:creationId xmlns:a16="http://schemas.microsoft.com/office/drawing/2014/main" id="{EE059B75-688C-714C-A731-B1FA0FCA36C8}"/>
              </a:ext>
            </a:extLst>
          </p:cNvPr>
          <p:cNvSpPr>
            <a:spLocks noGrp="1"/>
          </p:cNvSpPr>
          <p:nvPr>
            <p:ph type="body" sz="quarter" idx="14" hasCustomPrompt="1"/>
          </p:nvPr>
        </p:nvSpPr>
        <p:spPr>
          <a:xfrm>
            <a:off x="0" y="1276350"/>
            <a:ext cx="9144000" cy="685800"/>
          </a:xfrm>
        </p:spPr>
        <p:txBody>
          <a:bodyPr anchor="ctr">
            <a:noAutofit/>
          </a:bodyPr>
          <a:lstStyle>
            <a:lvl1pPr marL="0" indent="0" algn="ctr" defTabSz="914377" rtl="0" eaLnBrk="1" latinLnBrk="0" hangingPunct="1">
              <a:spcBef>
                <a:spcPct val="0"/>
              </a:spcBef>
              <a:buNone/>
              <a:defRPr lang="en-US" sz="3200" kern="1200" dirty="0" smtClean="0">
                <a:solidFill>
                  <a:schemeClr val="accent3"/>
                </a:solidFill>
                <a:latin typeface="+mj-lt"/>
                <a:ea typeface="+mj-ea"/>
                <a:cs typeface="+mj-cs"/>
              </a:defRPr>
            </a:lvl1pPr>
            <a:lvl2pPr marL="0" indent="0" algn="ctr" defTabSz="914377" rtl="0" eaLnBrk="1" latinLnBrk="0" hangingPunct="1">
              <a:spcBef>
                <a:spcPct val="0"/>
              </a:spcBef>
              <a:buNone/>
              <a:defRPr lang="en-US" sz="3200" kern="1200" dirty="0" smtClean="0">
                <a:solidFill>
                  <a:schemeClr val="accent3"/>
                </a:solidFill>
                <a:latin typeface="+mj-lt"/>
                <a:ea typeface="+mj-ea"/>
                <a:cs typeface="+mj-cs"/>
              </a:defRPr>
            </a:lvl2pPr>
            <a:lvl3pPr marL="0" indent="0" algn="ctr" defTabSz="914377" rtl="0" eaLnBrk="1" latinLnBrk="0" hangingPunct="1">
              <a:spcBef>
                <a:spcPct val="0"/>
              </a:spcBef>
              <a:buNone/>
              <a:defRPr lang="en-US" sz="3200" kern="1200" dirty="0" smtClean="0">
                <a:solidFill>
                  <a:schemeClr val="accent3"/>
                </a:solidFill>
                <a:latin typeface="+mj-lt"/>
                <a:ea typeface="+mj-ea"/>
                <a:cs typeface="+mj-cs"/>
              </a:defRPr>
            </a:lvl3pPr>
            <a:lvl4pPr marL="0" indent="0" algn="ctr" defTabSz="914377" rtl="0" eaLnBrk="1" latinLnBrk="0" hangingPunct="1">
              <a:spcBef>
                <a:spcPct val="0"/>
              </a:spcBef>
              <a:buNone/>
              <a:defRPr lang="en-US" sz="3200" kern="1200" dirty="0" smtClean="0">
                <a:solidFill>
                  <a:schemeClr val="accent3"/>
                </a:solidFill>
                <a:latin typeface="+mj-lt"/>
                <a:ea typeface="+mj-ea"/>
                <a:cs typeface="+mj-cs"/>
              </a:defRPr>
            </a:lvl4pPr>
            <a:lvl5pPr marL="0" indent="0" algn="ctr" defTabSz="914377" rtl="0" eaLnBrk="1" latinLnBrk="0" hangingPunct="1">
              <a:spcBef>
                <a:spcPct val="0"/>
              </a:spcBef>
              <a:buNone/>
              <a:defRPr lang="en-US" sz="3200" kern="1200" dirty="0">
                <a:solidFill>
                  <a:schemeClr val="accent3"/>
                </a:solidFill>
                <a:latin typeface="+mj-lt"/>
                <a:ea typeface="+mj-ea"/>
                <a:cs typeface="+mj-cs"/>
              </a:defRPr>
            </a:lvl5pPr>
          </a:lstStyle>
          <a:p>
            <a:pPr lvl="0"/>
            <a:r>
              <a:rPr lang="en-US" dirty="0"/>
              <a:t>Click to add title</a:t>
            </a:r>
          </a:p>
        </p:txBody>
      </p:sp>
    </p:spTree>
    <p:extLst>
      <p:ext uri="{BB962C8B-B14F-4D97-AF65-F5344CB8AC3E}">
        <p14:creationId xmlns:p14="http://schemas.microsoft.com/office/powerpoint/2010/main" val="540298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40601E4-3F87-485E-BCF1-0932C51EED9D}" type="datetimeFigureOut">
              <a:rPr lang="en-US" smtClean="0"/>
              <a:t>12/9/2021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315554C-9387-4378-80C2-5F7076CAC952}" type="slidenum">
              <a:rPr lang="en-US" smtClean="0"/>
              <a:t>‹#›</a:t>
            </a:fld>
            <a:endParaRPr lang="en-US"/>
          </a:p>
        </p:txBody>
      </p:sp>
      <p:sp>
        <p:nvSpPr>
          <p:cNvPr id="3" name="Text Placeholder 2"/>
          <p:cNvSpPr>
            <a:spLocks noGrp="1"/>
          </p:cNvSpPr>
          <p:nvPr>
            <p:ph type="body" sz="quarter" idx="13" hasCustomPrompt="1"/>
          </p:nvPr>
        </p:nvSpPr>
        <p:spPr>
          <a:xfrm>
            <a:off x="285753" y="1428750"/>
            <a:ext cx="8678863" cy="2884887"/>
          </a:xfrm>
        </p:spPr>
        <p:txBody>
          <a:bodyPr>
            <a:noAutofit/>
          </a:bodyPr>
          <a:lstStyle>
            <a:lvl1pPr>
              <a:defRPr sz="2800"/>
            </a:lvl1pPr>
            <a:lvl2pPr>
              <a:defRPr sz="2400"/>
            </a:lvl2pPr>
            <a:lvl3pPr>
              <a:defRPr sz="2000"/>
            </a:lvl3pPr>
            <a:lvl4pPr>
              <a:defRPr sz="1800"/>
            </a:lvl4pPr>
            <a:lvl5pPr>
              <a:defRPr sz="1800"/>
            </a:lvl5pPr>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itle 6"/>
          <p:cNvSpPr>
            <a:spLocks noGrp="1"/>
          </p:cNvSpPr>
          <p:nvPr>
            <p:ph type="title" hasCustomPrompt="1"/>
          </p:nvPr>
        </p:nvSpPr>
        <p:spPr>
          <a:xfrm>
            <a:off x="285750" y="800100"/>
            <a:ext cx="8677656" cy="514350"/>
          </a:xfrm>
        </p:spPr>
        <p:txBody>
          <a:bodyPr>
            <a:noAutofit/>
          </a:bodyPr>
          <a:lstStyle>
            <a:lvl1pPr algn="l">
              <a:defRPr/>
            </a:lvl1pPr>
          </a:lstStyle>
          <a:p>
            <a:r>
              <a:rPr lang="en-US" dirty="0"/>
              <a:t>Click to add text</a:t>
            </a:r>
          </a:p>
        </p:txBody>
      </p:sp>
      <p:sp>
        <p:nvSpPr>
          <p:cNvPr id="9" name="Rectangle 8">
            <a:extLst>
              <a:ext uri="{FF2B5EF4-FFF2-40B4-BE49-F238E27FC236}">
                <a16:creationId xmlns:a16="http://schemas.microsoft.com/office/drawing/2014/main" id="{7F3ACDC8-27DC-0145-A868-75822BC87982}"/>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1" name="Picture 10" descr="cu white lrg.psd">
            <a:extLst>
              <a:ext uri="{FF2B5EF4-FFF2-40B4-BE49-F238E27FC236}">
                <a16:creationId xmlns:a16="http://schemas.microsoft.com/office/drawing/2014/main" id="{6E01EECD-840D-AC48-AFCC-03304D0069F6}"/>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48127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2" name="TextBox 11"/>
          <p:cNvSpPr txBox="1"/>
          <p:nvPr userDrawn="1"/>
        </p:nvSpPr>
        <p:spPr>
          <a:xfrm>
            <a:off x="438726" y="3567547"/>
            <a:ext cx="8258850" cy="584775"/>
          </a:xfrm>
          <a:prstGeom prst="rect">
            <a:avLst/>
          </a:prstGeom>
          <a:noFill/>
        </p:spPr>
        <p:txBody>
          <a:bodyPr wrap="square" rtlCol="0">
            <a:spAutoFit/>
          </a:bodyPr>
          <a:lstStyle/>
          <a:p>
            <a:pPr lvl="0" algn="ctr"/>
            <a:r>
              <a:rPr lang="en-US" sz="3200" dirty="0">
                <a:solidFill>
                  <a:schemeClr val="bg1"/>
                </a:solidFill>
                <a:latin typeface="Helvetica"/>
                <a:cs typeface="Helvetica"/>
              </a:rPr>
              <a:t>Photos, illustrations, graphics here.</a:t>
            </a:r>
            <a:endParaRPr lang="en-US" sz="1800" dirty="0">
              <a:solidFill>
                <a:schemeClr val="bg1"/>
              </a:solidFill>
            </a:endParaRPr>
          </a:p>
        </p:txBody>
      </p:sp>
      <p:sp>
        <p:nvSpPr>
          <p:cNvPr id="14" name="Title 13"/>
          <p:cNvSpPr>
            <a:spLocks noGrp="1"/>
          </p:cNvSpPr>
          <p:nvPr>
            <p:ph type="title" hasCustomPrompt="1"/>
          </p:nvPr>
        </p:nvSpPr>
        <p:spPr>
          <a:xfrm>
            <a:off x="287899" y="461820"/>
            <a:ext cx="8534400" cy="646331"/>
          </a:xfrm>
        </p:spPr>
        <p:txBody>
          <a:bodyPr/>
          <a:lstStyle>
            <a:lvl1pPr algn="l">
              <a:defRPr/>
            </a:lvl1pPr>
          </a:lstStyle>
          <a:p>
            <a:r>
              <a:rPr lang="en-US" dirty="0"/>
              <a:t>Click to add title</a:t>
            </a:r>
          </a:p>
        </p:txBody>
      </p:sp>
      <p:sp>
        <p:nvSpPr>
          <p:cNvPr id="16" name="Text Placeholder 15"/>
          <p:cNvSpPr>
            <a:spLocks noGrp="1"/>
          </p:cNvSpPr>
          <p:nvPr>
            <p:ph type="body" sz="quarter" idx="14" hasCustomPrompt="1"/>
          </p:nvPr>
        </p:nvSpPr>
        <p:spPr>
          <a:xfrm>
            <a:off x="289405" y="1200150"/>
            <a:ext cx="8534400" cy="1600200"/>
          </a:xfrm>
        </p:spPr>
        <p:txBody>
          <a:bodyPr numCol="2"/>
          <a:lstStyle/>
          <a:p>
            <a:pPr lvl="0"/>
            <a:r>
              <a:rPr lang="en-US" dirty="0"/>
              <a:t>Click to edit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2B375926-5564-7F41-982B-2CA540DB949F}"/>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cu white lrg.psd">
            <a:extLst>
              <a:ext uri="{FF2B5EF4-FFF2-40B4-BE49-F238E27FC236}">
                <a16:creationId xmlns:a16="http://schemas.microsoft.com/office/drawing/2014/main" id="{FDCB217E-A06D-974D-8E3A-ED42CE06B2C2}"/>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
        <p:nvSpPr>
          <p:cNvPr id="8" name="Content Placeholder 7">
            <a:extLst>
              <a:ext uri="{FF2B5EF4-FFF2-40B4-BE49-F238E27FC236}">
                <a16:creationId xmlns:a16="http://schemas.microsoft.com/office/drawing/2014/main" id="{B9CB0402-D9EA-C84A-BBAD-7D05BA746916}"/>
              </a:ext>
            </a:extLst>
          </p:cNvPr>
          <p:cNvSpPr>
            <a:spLocks noGrp="1"/>
          </p:cNvSpPr>
          <p:nvPr>
            <p:ph sz="quarter" idx="15" hasCustomPrompt="1"/>
          </p:nvPr>
        </p:nvSpPr>
        <p:spPr>
          <a:xfrm>
            <a:off x="287338" y="2876550"/>
            <a:ext cx="8535987" cy="1752600"/>
          </a:xfrm>
        </p:spPr>
        <p:txBody>
          <a:bodyPr anchor="ctr" anchorCtr="0"/>
          <a:lstStyle>
            <a:lvl1pPr marL="0" indent="0" algn="ctr">
              <a:buNone/>
              <a:defRPr/>
            </a:lvl1pPr>
          </a:lstStyle>
          <a:p>
            <a:pPr lvl="0"/>
            <a:r>
              <a:rPr lang="en-US" dirty="0"/>
              <a:t>Graphic</a:t>
            </a:r>
          </a:p>
        </p:txBody>
      </p:sp>
    </p:spTree>
    <p:extLst>
      <p:ext uri="{BB962C8B-B14F-4D97-AF65-F5344CB8AC3E}">
        <p14:creationId xmlns:p14="http://schemas.microsoft.com/office/powerpoint/2010/main" val="109238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ontent w/ Graphic">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2" name="TextBox 11"/>
          <p:cNvSpPr txBox="1"/>
          <p:nvPr userDrawn="1"/>
        </p:nvSpPr>
        <p:spPr>
          <a:xfrm>
            <a:off x="438726" y="3567547"/>
            <a:ext cx="8258850" cy="584775"/>
          </a:xfrm>
          <a:prstGeom prst="rect">
            <a:avLst/>
          </a:prstGeom>
          <a:noFill/>
        </p:spPr>
        <p:txBody>
          <a:bodyPr wrap="square" rtlCol="0">
            <a:spAutoFit/>
          </a:bodyPr>
          <a:lstStyle/>
          <a:p>
            <a:pPr lvl="0" algn="ctr"/>
            <a:r>
              <a:rPr lang="en-US" sz="3200" dirty="0">
                <a:solidFill>
                  <a:schemeClr val="bg1"/>
                </a:solidFill>
                <a:latin typeface="Helvetica"/>
                <a:cs typeface="Helvetica"/>
              </a:rPr>
              <a:t>Photos, illustrations, graphics here.</a:t>
            </a:r>
            <a:endParaRPr lang="en-US" sz="1800" dirty="0">
              <a:solidFill>
                <a:schemeClr val="bg1"/>
              </a:solidFill>
            </a:endParaRPr>
          </a:p>
        </p:txBody>
      </p:sp>
      <p:sp>
        <p:nvSpPr>
          <p:cNvPr id="13" name="Content Placeholder 12"/>
          <p:cNvSpPr>
            <a:spLocks noGrp="1"/>
          </p:cNvSpPr>
          <p:nvPr>
            <p:ph sz="quarter" idx="13" hasCustomPrompt="1"/>
          </p:nvPr>
        </p:nvSpPr>
        <p:spPr>
          <a:xfrm>
            <a:off x="4800605" y="1085850"/>
            <a:ext cx="4050507" cy="3657600"/>
          </a:xfrm>
        </p:spPr>
        <p:txBody>
          <a:bodyPr anchor="ctr" anchorCtr="0"/>
          <a:lstStyle>
            <a:lvl1pPr marL="0" indent="0" algn="ctr">
              <a:buNone/>
              <a:defRPr/>
            </a:lvl1pPr>
          </a:lstStyle>
          <a:p>
            <a:pPr lvl="0"/>
            <a:r>
              <a:rPr lang="en-US" dirty="0"/>
              <a:t>Graphic</a:t>
            </a:r>
          </a:p>
        </p:txBody>
      </p:sp>
      <p:sp>
        <p:nvSpPr>
          <p:cNvPr id="14" name="Title 13"/>
          <p:cNvSpPr>
            <a:spLocks noGrp="1"/>
          </p:cNvSpPr>
          <p:nvPr>
            <p:ph type="title" hasCustomPrompt="1"/>
          </p:nvPr>
        </p:nvSpPr>
        <p:spPr>
          <a:xfrm>
            <a:off x="287899" y="461818"/>
            <a:ext cx="6554707" cy="452582"/>
          </a:xfrm>
        </p:spPr>
        <p:txBody>
          <a:bodyPr/>
          <a:lstStyle>
            <a:lvl1pPr algn="l">
              <a:defRPr/>
            </a:lvl1pPr>
          </a:lstStyle>
          <a:p>
            <a:r>
              <a:rPr lang="en-US" dirty="0"/>
              <a:t>Click to add title</a:t>
            </a:r>
          </a:p>
        </p:txBody>
      </p:sp>
      <p:sp>
        <p:nvSpPr>
          <p:cNvPr id="16" name="Text Placeholder 15"/>
          <p:cNvSpPr>
            <a:spLocks noGrp="1"/>
          </p:cNvSpPr>
          <p:nvPr>
            <p:ph type="body" sz="quarter" idx="14" hasCustomPrompt="1"/>
          </p:nvPr>
        </p:nvSpPr>
        <p:spPr>
          <a:xfrm>
            <a:off x="289410" y="1085850"/>
            <a:ext cx="4358795" cy="3657600"/>
          </a:xfrm>
        </p:spPr>
        <p:txBody>
          <a:bodyPr numCol="1"/>
          <a:lstStyle/>
          <a:p>
            <a:pPr lvl="0"/>
            <a:r>
              <a:rPr lang="en-US" dirty="0"/>
              <a:t>Click to add list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a:extLst>
              <a:ext uri="{FF2B5EF4-FFF2-40B4-BE49-F238E27FC236}">
                <a16:creationId xmlns:a16="http://schemas.microsoft.com/office/drawing/2014/main" id="{DFF9335A-E71C-3044-BC65-4FC387DA27B6}"/>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5" name="Picture 14" descr="cu white lrg.psd">
            <a:extLst>
              <a:ext uri="{FF2B5EF4-FFF2-40B4-BE49-F238E27FC236}">
                <a16:creationId xmlns:a16="http://schemas.microsoft.com/office/drawing/2014/main" id="{497F341F-F847-2445-8EF5-47EF63BEE8B7}"/>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242311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0601E4-3F87-485E-BCF1-0932C51EED9D}" type="datetimeFigureOut">
              <a:rPr lang="en-US" smtClean="0"/>
              <a:t>12/9/2021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315554C-9387-4378-80C2-5F7076CAC952}" type="slidenum">
              <a:rPr lang="en-US" smtClean="0"/>
              <a:t>‹#›</a:t>
            </a:fld>
            <a:endParaRPr lang="en-US"/>
          </a:p>
        </p:txBody>
      </p:sp>
      <p:sp>
        <p:nvSpPr>
          <p:cNvPr id="2" name="Title 1"/>
          <p:cNvSpPr>
            <a:spLocks noGrp="1"/>
          </p:cNvSpPr>
          <p:nvPr>
            <p:ph type="title" hasCustomPrompt="1"/>
          </p:nvPr>
        </p:nvSpPr>
        <p:spPr>
          <a:xfrm>
            <a:off x="838200" y="569785"/>
            <a:ext cx="7467600" cy="403957"/>
          </a:xfrm>
        </p:spPr>
        <p:txBody>
          <a:bodyPr/>
          <a:lstStyle/>
          <a:p>
            <a:r>
              <a:rPr lang="en-US" dirty="0"/>
              <a:t>Click to add title</a:t>
            </a:r>
          </a:p>
        </p:txBody>
      </p:sp>
      <p:sp>
        <p:nvSpPr>
          <p:cNvPr id="13" name="Content Placeholder 12"/>
          <p:cNvSpPr>
            <a:spLocks noGrp="1"/>
          </p:cNvSpPr>
          <p:nvPr>
            <p:ph sz="quarter" idx="14" hasCustomPrompt="1"/>
          </p:nvPr>
        </p:nvSpPr>
        <p:spPr>
          <a:xfrm>
            <a:off x="838200" y="1123950"/>
            <a:ext cx="7467600" cy="3448050"/>
          </a:xfrm>
        </p:spPr>
        <p:txBody>
          <a:bodyPr anchor="ctr" anchorCtr="0"/>
          <a:lstStyle>
            <a:lvl1pPr marL="0" indent="0" algn="ctr">
              <a:buNone/>
              <a:defRPr/>
            </a:lvl1pPr>
          </a:lstStyle>
          <a:p>
            <a:pPr lvl="0"/>
            <a:r>
              <a:rPr lang="en-US" dirty="0"/>
              <a:t>Graphic</a:t>
            </a:r>
          </a:p>
        </p:txBody>
      </p:sp>
      <p:sp>
        <p:nvSpPr>
          <p:cNvPr id="12" name="Rectangle 11">
            <a:extLst>
              <a:ext uri="{FF2B5EF4-FFF2-40B4-BE49-F238E27FC236}">
                <a16:creationId xmlns:a16="http://schemas.microsoft.com/office/drawing/2014/main" id="{04D4C3B8-C72A-234F-801D-62CC4EFC1473}"/>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14" name="Picture 13" descr="cu white lrg.psd">
            <a:extLst>
              <a:ext uri="{FF2B5EF4-FFF2-40B4-BE49-F238E27FC236}">
                <a16:creationId xmlns:a16="http://schemas.microsoft.com/office/drawing/2014/main" id="{0424A742-A864-314F-80E6-E197D7DB73D9}"/>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l="29543" r="-704"/>
          <a:stretch/>
        </p:blipFill>
        <p:spPr>
          <a:xfrm>
            <a:off x="4103639" y="-95250"/>
            <a:ext cx="929024" cy="354268"/>
          </a:xfrm>
          <a:prstGeom prst="rect">
            <a:avLst/>
          </a:prstGeom>
        </p:spPr>
      </p:pic>
    </p:spTree>
    <p:extLst>
      <p:ext uri="{BB962C8B-B14F-4D97-AF65-F5344CB8AC3E}">
        <p14:creationId xmlns:p14="http://schemas.microsoft.com/office/powerpoint/2010/main" val="137150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losing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840601E4-3F87-485E-BCF1-0932C51EED9D}" type="datetimeFigureOut">
              <a:rPr lang="en-US" smtClean="0"/>
              <a:t>12/9/2021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315554C-9387-4378-80C2-5F7076CAC952}" type="slidenum">
              <a:rPr lang="en-US" smtClean="0"/>
              <a:t>‹#›</a:t>
            </a:fld>
            <a:endParaRPr lang="en-US"/>
          </a:p>
        </p:txBody>
      </p:sp>
      <p:sp>
        <p:nvSpPr>
          <p:cNvPr id="11" name="Text Placeholder 9">
            <a:extLst>
              <a:ext uri="{FF2B5EF4-FFF2-40B4-BE49-F238E27FC236}">
                <a16:creationId xmlns:a16="http://schemas.microsoft.com/office/drawing/2014/main" id="{7E419631-6A90-1D4B-9AC3-E03C8AA89D35}"/>
              </a:ext>
            </a:extLst>
          </p:cNvPr>
          <p:cNvSpPr>
            <a:spLocks noGrp="1"/>
          </p:cNvSpPr>
          <p:nvPr>
            <p:ph type="body" sz="quarter" idx="14" hasCustomPrompt="1"/>
          </p:nvPr>
        </p:nvSpPr>
        <p:spPr>
          <a:xfrm>
            <a:off x="346286" y="2197058"/>
            <a:ext cx="2498725" cy="679492"/>
          </a:xfrm>
          <a:noFill/>
        </p:spPr>
        <p:txBody>
          <a:bodyPr lIns="182880" tIns="91440" rIns="182880"/>
          <a:lstStyle>
            <a:lvl1pPr marL="0" indent="0">
              <a:buNone/>
              <a:defRPr baseline="0">
                <a:solidFill>
                  <a:schemeClr val="tx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Thank You</a:t>
            </a:r>
          </a:p>
        </p:txBody>
      </p:sp>
      <p:pic>
        <p:nvPicPr>
          <p:cNvPr id="6" name="Picture 5">
            <a:extLst>
              <a:ext uri="{FF2B5EF4-FFF2-40B4-BE49-F238E27FC236}">
                <a16:creationId xmlns:a16="http://schemas.microsoft.com/office/drawing/2014/main" id="{6C464510-7A77-DB43-9098-69BAB517231E}"/>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49627" y="590550"/>
            <a:ext cx="1019218" cy="1024728"/>
          </a:xfrm>
          <a:prstGeom prst="rect">
            <a:avLst/>
          </a:prstGeom>
        </p:spPr>
      </p:pic>
      <p:sp>
        <p:nvSpPr>
          <p:cNvPr id="8" name="Rectangle 7">
            <a:extLst>
              <a:ext uri="{FF2B5EF4-FFF2-40B4-BE49-F238E27FC236}">
                <a16:creationId xmlns:a16="http://schemas.microsoft.com/office/drawing/2014/main" id="{9306357B-88AF-5E41-A0F9-506D230E0D01}"/>
              </a:ext>
            </a:extLst>
          </p:cNvPr>
          <p:cNvSpPr/>
          <p:nvPr userDrawn="1"/>
        </p:nvSpPr>
        <p:spPr>
          <a:xfrm>
            <a:off x="0" y="0"/>
            <a:ext cx="9144000" cy="166688"/>
          </a:xfrm>
          <a:prstGeom prst="rect">
            <a:avLst/>
          </a:prstGeom>
          <a:solidFill>
            <a:srgbClr val="B31B1B"/>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4116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4767264"/>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840601E4-3F87-485E-BCF1-0932C51EED9D}" type="datetimeFigureOut">
              <a:rPr lang="en-US" smtClean="0"/>
              <a:t>12/9/2021</a:t>
            </a:fld>
            <a:endParaRPr lang="en-US"/>
          </a:p>
        </p:txBody>
      </p:sp>
      <p:sp>
        <p:nvSpPr>
          <p:cNvPr id="5" name="Footer Placeholder 4"/>
          <p:cNvSpPr>
            <a:spLocks noGrp="1"/>
          </p:cNvSpPr>
          <p:nvPr>
            <p:ph type="ftr" sz="quarter" idx="3"/>
          </p:nvPr>
        </p:nvSpPr>
        <p:spPr>
          <a:xfrm>
            <a:off x="3124200" y="4767264"/>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4"/>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6315554C-9387-4378-80C2-5F7076CAC952}" type="slidenum">
              <a:rPr lang="en-US" smtClean="0"/>
              <a:t>‹#›</a:t>
            </a:fld>
            <a:endParaRPr lang="en-US"/>
          </a:p>
        </p:txBody>
      </p:sp>
    </p:spTree>
    <p:extLst>
      <p:ext uri="{BB962C8B-B14F-4D97-AF65-F5344CB8AC3E}">
        <p14:creationId xmlns:p14="http://schemas.microsoft.com/office/powerpoint/2010/main" val="145900525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0" r:id="rId3"/>
    <p:sldLayoutId id="2147483661" r:id="rId4"/>
    <p:sldLayoutId id="2147483665" r:id="rId5"/>
    <p:sldLayoutId id="2147483657" r:id="rId6"/>
    <p:sldLayoutId id="2147483669"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ctr" defTabSz="914377" rtl="0" eaLnBrk="1" latinLnBrk="0" hangingPunct="1">
        <a:spcBef>
          <a:spcPct val="0"/>
        </a:spcBef>
        <a:buNone/>
        <a:defRPr sz="3200" kern="1200">
          <a:solidFill>
            <a:schemeClr val="accent3"/>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accent2"/>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7D7B25-9CAC-4741-A2E1-4D58EE802D66}"/>
              </a:ext>
            </a:extLst>
          </p:cNvPr>
          <p:cNvSpPr>
            <a:spLocks noGrp="1"/>
          </p:cNvSpPr>
          <p:nvPr>
            <p:ph type="title"/>
          </p:nvPr>
        </p:nvSpPr>
        <p:spPr>
          <a:xfrm>
            <a:off x="304272" y="2561844"/>
            <a:ext cx="8001528" cy="829533"/>
          </a:xfrm>
        </p:spPr>
        <p:txBody>
          <a:bodyPr>
            <a:normAutofit fontScale="90000"/>
          </a:bodyPr>
          <a:lstStyle/>
          <a:p>
            <a:r>
              <a:rPr lang="en-US" dirty="0"/>
              <a:t>Simulating sports videography in a controlled environment</a:t>
            </a:r>
            <a:endParaRPr lang="en-IN" dirty="0"/>
          </a:p>
        </p:txBody>
      </p:sp>
      <p:sp>
        <p:nvSpPr>
          <p:cNvPr id="3" name="Text Placeholder 2">
            <a:extLst>
              <a:ext uri="{FF2B5EF4-FFF2-40B4-BE49-F238E27FC236}">
                <a16:creationId xmlns:a16="http://schemas.microsoft.com/office/drawing/2014/main" id="{20C11209-416E-496E-B3E4-9BCE0580B84E}"/>
              </a:ext>
            </a:extLst>
          </p:cNvPr>
          <p:cNvSpPr>
            <a:spLocks noGrp="1"/>
          </p:cNvSpPr>
          <p:nvPr>
            <p:ph type="body" sz="quarter" idx="13"/>
          </p:nvPr>
        </p:nvSpPr>
        <p:spPr>
          <a:xfrm>
            <a:off x="304272" y="3810101"/>
            <a:ext cx="4776788" cy="762000"/>
          </a:xfrm>
        </p:spPr>
        <p:txBody>
          <a:bodyPr/>
          <a:lstStyle/>
          <a:p>
            <a:r>
              <a:rPr lang="en-US" dirty="0"/>
              <a:t>By: Madhav Gupta (mg967)</a:t>
            </a:r>
            <a:endParaRPr lang="en-IN" dirty="0"/>
          </a:p>
        </p:txBody>
      </p:sp>
      <p:sp>
        <p:nvSpPr>
          <p:cNvPr id="4" name="Title 1">
            <a:extLst>
              <a:ext uri="{FF2B5EF4-FFF2-40B4-BE49-F238E27FC236}">
                <a16:creationId xmlns:a16="http://schemas.microsoft.com/office/drawing/2014/main" id="{45AC03DF-FF9E-430C-9B04-2D238689B8AC}"/>
              </a:ext>
            </a:extLst>
          </p:cNvPr>
          <p:cNvSpPr txBox="1">
            <a:spLocks/>
          </p:cNvSpPr>
          <p:nvPr/>
        </p:nvSpPr>
        <p:spPr>
          <a:xfrm>
            <a:off x="2183202" y="514350"/>
            <a:ext cx="4777596" cy="829533"/>
          </a:xfrm>
          <a:prstGeom prst="rect">
            <a:avLst/>
          </a:prstGeom>
          <a:noFill/>
        </p:spPr>
        <p:txBody>
          <a:bodyPr vert="horz" lIns="182880" tIns="182880" rIns="182880" bIns="45720" rtlCol="0" anchor="t">
            <a:normAutofit fontScale="92500"/>
          </a:bodyPr>
          <a:lstStyle>
            <a:lvl1pPr algn="l" defTabSz="914377" rtl="0" eaLnBrk="1" latinLnBrk="0" hangingPunct="1">
              <a:spcBef>
                <a:spcPct val="0"/>
              </a:spcBef>
              <a:buNone/>
              <a:defRPr sz="3200" kern="1200" baseline="0">
                <a:solidFill>
                  <a:schemeClr val="tx1"/>
                </a:solidFill>
                <a:latin typeface="+mj-lt"/>
                <a:ea typeface="+mj-ea"/>
                <a:cs typeface="+mj-cs"/>
              </a:defRPr>
            </a:lvl1pPr>
          </a:lstStyle>
          <a:p>
            <a:pPr algn="ctr"/>
            <a:r>
              <a:rPr lang="en-US" sz="2800" dirty="0"/>
              <a:t>MAE 5070 Robot Perception</a:t>
            </a:r>
            <a:endParaRPr lang="en-IN" sz="2800" dirty="0"/>
          </a:p>
        </p:txBody>
      </p:sp>
      <p:sp>
        <p:nvSpPr>
          <p:cNvPr id="5" name="Title 1">
            <a:extLst>
              <a:ext uri="{FF2B5EF4-FFF2-40B4-BE49-F238E27FC236}">
                <a16:creationId xmlns:a16="http://schemas.microsoft.com/office/drawing/2014/main" id="{E5410AE5-092E-4B26-B45F-91537E48659E}"/>
              </a:ext>
            </a:extLst>
          </p:cNvPr>
          <p:cNvSpPr txBox="1">
            <a:spLocks/>
          </p:cNvSpPr>
          <p:nvPr/>
        </p:nvSpPr>
        <p:spPr>
          <a:xfrm>
            <a:off x="2183202" y="952399"/>
            <a:ext cx="4777596" cy="829533"/>
          </a:xfrm>
          <a:prstGeom prst="rect">
            <a:avLst/>
          </a:prstGeom>
          <a:noFill/>
        </p:spPr>
        <p:txBody>
          <a:bodyPr vert="horz" lIns="182880" tIns="182880" rIns="182880" bIns="45720" rtlCol="0" anchor="t">
            <a:normAutofit/>
          </a:bodyPr>
          <a:lstStyle>
            <a:lvl1pPr algn="l" defTabSz="914377" rtl="0" eaLnBrk="1" latinLnBrk="0" hangingPunct="1">
              <a:spcBef>
                <a:spcPct val="0"/>
              </a:spcBef>
              <a:buNone/>
              <a:defRPr sz="3200" kern="1200" baseline="0">
                <a:solidFill>
                  <a:schemeClr val="tx1"/>
                </a:solidFill>
                <a:latin typeface="+mj-lt"/>
                <a:ea typeface="+mj-ea"/>
                <a:cs typeface="+mj-cs"/>
              </a:defRPr>
            </a:lvl1pPr>
          </a:lstStyle>
          <a:p>
            <a:pPr algn="ctr"/>
            <a:r>
              <a:rPr lang="en-US" sz="2400" dirty="0"/>
              <a:t>Final Project</a:t>
            </a:r>
            <a:endParaRPr lang="en-IN" sz="2400" dirty="0"/>
          </a:p>
        </p:txBody>
      </p:sp>
    </p:spTree>
    <p:extLst>
      <p:ext uri="{BB962C8B-B14F-4D97-AF65-F5344CB8AC3E}">
        <p14:creationId xmlns:p14="http://schemas.microsoft.com/office/powerpoint/2010/main" val="407098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562958-0185-4040-8140-F422337BD144}"/>
              </a:ext>
            </a:extLst>
          </p:cNvPr>
          <p:cNvSpPr>
            <a:spLocks noGrp="1"/>
          </p:cNvSpPr>
          <p:nvPr>
            <p:ph type="title"/>
          </p:nvPr>
        </p:nvSpPr>
        <p:spPr/>
        <p:txBody>
          <a:bodyPr>
            <a:normAutofit fontScale="90000"/>
          </a:bodyPr>
          <a:lstStyle/>
          <a:p>
            <a:r>
              <a:rPr lang="en-US" dirty="0"/>
              <a:t>Methods – Backtracking</a:t>
            </a:r>
            <a:endParaRPr lang="en-IN" dirty="0"/>
          </a:p>
        </p:txBody>
      </p:sp>
      <p:sp>
        <p:nvSpPr>
          <p:cNvPr id="4" name="Text Placeholder 3">
            <a:extLst>
              <a:ext uri="{FF2B5EF4-FFF2-40B4-BE49-F238E27FC236}">
                <a16:creationId xmlns:a16="http://schemas.microsoft.com/office/drawing/2014/main" id="{2A832423-1CEC-461A-A4A8-08AE3817E86E}"/>
              </a:ext>
            </a:extLst>
          </p:cNvPr>
          <p:cNvSpPr>
            <a:spLocks noGrp="1"/>
          </p:cNvSpPr>
          <p:nvPr>
            <p:ph type="body" sz="quarter" idx="14"/>
          </p:nvPr>
        </p:nvSpPr>
        <p:spPr>
          <a:xfrm>
            <a:off x="289410" y="1085850"/>
            <a:ext cx="8321190" cy="3657600"/>
          </a:xfrm>
        </p:spPr>
        <p:txBody>
          <a:bodyPr>
            <a:normAutofit/>
          </a:bodyPr>
          <a:lstStyle/>
          <a:p>
            <a:pPr marL="0" indent="0">
              <a:buNone/>
            </a:pPr>
            <a:r>
              <a:rPr lang="en-IN" sz="2000" dirty="0"/>
              <a:t>Backtracking here means the camera comes back to its initial input states.</a:t>
            </a:r>
          </a:p>
          <a:p>
            <a:pPr marL="0" indent="0">
              <a:buNone/>
            </a:pPr>
            <a:r>
              <a:rPr lang="en-IN" sz="2000" dirty="0"/>
              <a:t>In this case, it occurs after the leading camera loses the target to the lagging sensor. Aim of the leading camera is to look for the next target.</a:t>
            </a:r>
          </a:p>
          <a:p>
            <a:pPr marL="0" indent="0">
              <a:buNone/>
            </a:pPr>
            <a:r>
              <a:rPr lang="en-IN" sz="2000" dirty="0"/>
              <a:t>When the sensor loses the target, it registers its current states and temporally iterates back to the original state using a proportional controller.</a:t>
            </a:r>
          </a:p>
        </p:txBody>
      </p:sp>
    </p:spTree>
    <p:extLst>
      <p:ext uri="{BB962C8B-B14F-4D97-AF65-F5344CB8AC3E}">
        <p14:creationId xmlns:p14="http://schemas.microsoft.com/office/powerpoint/2010/main" val="2374507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Figure 1 2021-12-06 11-51-05">
            <a:hlinkClick r:id="" action="ppaction://media"/>
            <a:extLst>
              <a:ext uri="{FF2B5EF4-FFF2-40B4-BE49-F238E27FC236}">
                <a16:creationId xmlns:a16="http://schemas.microsoft.com/office/drawing/2014/main" id="{58DACB74-9FC5-4BB1-8A1F-923EE54CE71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981200" y="209550"/>
            <a:ext cx="5031709" cy="4264374"/>
          </a:xfrm>
          <a:prstGeom prst="rect">
            <a:avLst/>
          </a:prstGeom>
          <a:noFill/>
        </p:spPr>
      </p:pic>
      <p:sp>
        <p:nvSpPr>
          <p:cNvPr id="3" name="TextBox 2">
            <a:extLst>
              <a:ext uri="{FF2B5EF4-FFF2-40B4-BE49-F238E27FC236}">
                <a16:creationId xmlns:a16="http://schemas.microsoft.com/office/drawing/2014/main" id="{FF21BDC2-CCE3-4D4E-B948-2679D4CC7677}"/>
              </a:ext>
            </a:extLst>
          </p:cNvPr>
          <p:cNvSpPr txBox="1"/>
          <p:nvPr/>
        </p:nvSpPr>
        <p:spPr>
          <a:xfrm>
            <a:off x="381000" y="4705350"/>
            <a:ext cx="7162800" cy="261610"/>
          </a:xfrm>
          <a:prstGeom prst="rect">
            <a:avLst/>
          </a:prstGeom>
          <a:noFill/>
        </p:spPr>
        <p:txBody>
          <a:bodyPr wrap="square" rtlCol="0">
            <a:spAutoFit/>
          </a:bodyPr>
          <a:lstStyle/>
          <a:p>
            <a:r>
              <a:rPr lang="en-IN" sz="1050" dirty="0"/>
              <a:t>https://drive.google.com/file/d/1i6yRtlJfQINUcq6tet8oKq1T67Pq4ZnI/view?usp=sharing</a:t>
            </a:r>
          </a:p>
        </p:txBody>
      </p:sp>
      <p:sp>
        <p:nvSpPr>
          <p:cNvPr id="2" name="TextBox 1">
            <a:extLst>
              <a:ext uri="{FF2B5EF4-FFF2-40B4-BE49-F238E27FC236}">
                <a16:creationId xmlns:a16="http://schemas.microsoft.com/office/drawing/2014/main" id="{8F558E2C-D621-408F-BD06-0F5FDF57E2FB}"/>
              </a:ext>
            </a:extLst>
          </p:cNvPr>
          <p:cNvSpPr txBox="1"/>
          <p:nvPr/>
        </p:nvSpPr>
        <p:spPr>
          <a:xfrm>
            <a:off x="228600" y="742950"/>
            <a:ext cx="1143000"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ln w="0"/>
                <a:solidFill>
                  <a:schemeClr val="accent1"/>
                </a:solidFill>
                <a:effectLst>
                  <a:outerShdw blurRad="38100" dist="25400" dir="5400000" algn="ctr" rotWithShape="0">
                    <a:srgbClr val="6E747A">
                      <a:alpha val="43000"/>
                    </a:srgbClr>
                  </a:outerShdw>
                </a:effectLst>
              </a:rPr>
              <a:t>Please play video</a:t>
            </a:r>
          </a:p>
        </p:txBody>
      </p:sp>
    </p:spTree>
    <p:extLst>
      <p:ext uri="{BB962C8B-B14F-4D97-AF65-F5344CB8AC3E}">
        <p14:creationId xmlns:p14="http://schemas.microsoft.com/office/powerpoint/2010/main" val="1738830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01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1C711B-1CEA-4999-8684-D46093A09B89}"/>
              </a:ext>
            </a:extLst>
          </p:cNvPr>
          <p:cNvSpPr>
            <a:spLocks noGrp="1"/>
          </p:cNvSpPr>
          <p:nvPr>
            <p:ph type="title"/>
          </p:nvPr>
        </p:nvSpPr>
        <p:spPr/>
        <p:txBody>
          <a:bodyPr>
            <a:normAutofit fontScale="90000"/>
          </a:bodyPr>
          <a:lstStyle/>
          <a:p>
            <a:r>
              <a:rPr lang="en-IN" dirty="0"/>
              <a:t>Cases</a:t>
            </a:r>
          </a:p>
        </p:txBody>
      </p:sp>
      <p:sp>
        <p:nvSpPr>
          <p:cNvPr id="4" name="Text Placeholder 3">
            <a:extLst>
              <a:ext uri="{FF2B5EF4-FFF2-40B4-BE49-F238E27FC236}">
                <a16:creationId xmlns:a16="http://schemas.microsoft.com/office/drawing/2014/main" id="{C8F4EACF-0D45-44D1-ABB8-1DEFB6C6E158}"/>
              </a:ext>
            </a:extLst>
          </p:cNvPr>
          <p:cNvSpPr>
            <a:spLocks noGrp="1"/>
          </p:cNvSpPr>
          <p:nvPr>
            <p:ph type="body" sz="quarter" idx="14"/>
          </p:nvPr>
        </p:nvSpPr>
        <p:spPr>
          <a:xfrm>
            <a:off x="289410" y="1085850"/>
            <a:ext cx="8473590" cy="3657600"/>
          </a:xfrm>
        </p:spPr>
        <p:txBody>
          <a:bodyPr>
            <a:normAutofit/>
          </a:bodyPr>
          <a:lstStyle/>
          <a:p>
            <a:pPr marL="0" indent="0">
              <a:buNone/>
            </a:pPr>
            <a:r>
              <a:rPr lang="en-IN" sz="2000" dirty="0"/>
              <a:t>Detection cases for the cameras are:</a:t>
            </a:r>
          </a:p>
        </p:txBody>
      </p:sp>
      <p:graphicFrame>
        <p:nvGraphicFramePr>
          <p:cNvPr id="5" name="Table 5">
            <a:extLst>
              <a:ext uri="{FF2B5EF4-FFF2-40B4-BE49-F238E27FC236}">
                <a16:creationId xmlns:a16="http://schemas.microsoft.com/office/drawing/2014/main" id="{16AED4FC-0E57-4B19-B919-5FE2159CA72D}"/>
              </a:ext>
            </a:extLst>
          </p:cNvPr>
          <p:cNvGraphicFramePr>
            <a:graphicFrameLocks noGrp="1"/>
          </p:cNvGraphicFramePr>
          <p:nvPr>
            <p:extLst>
              <p:ext uri="{D42A27DB-BD31-4B8C-83A1-F6EECF244321}">
                <p14:modId xmlns:p14="http://schemas.microsoft.com/office/powerpoint/2010/main" val="1741611698"/>
              </p:ext>
            </p:extLst>
          </p:nvPr>
        </p:nvGraphicFramePr>
        <p:xfrm>
          <a:off x="533400" y="1541284"/>
          <a:ext cx="8000999" cy="3065006"/>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86291905"/>
                    </a:ext>
                  </a:extLst>
                </a:gridCol>
                <a:gridCol w="1981200">
                  <a:extLst>
                    <a:ext uri="{9D8B030D-6E8A-4147-A177-3AD203B41FA5}">
                      <a16:colId xmlns:a16="http://schemas.microsoft.com/office/drawing/2014/main" val="374193817"/>
                    </a:ext>
                  </a:extLst>
                </a:gridCol>
                <a:gridCol w="4267199">
                  <a:extLst>
                    <a:ext uri="{9D8B030D-6E8A-4147-A177-3AD203B41FA5}">
                      <a16:colId xmlns:a16="http://schemas.microsoft.com/office/drawing/2014/main" val="2045997439"/>
                    </a:ext>
                  </a:extLst>
                </a:gridCol>
              </a:tblGrid>
              <a:tr h="457200">
                <a:tc>
                  <a:txBody>
                    <a:bodyPr/>
                    <a:lstStyle/>
                    <a:p>
                      <a:pPr algn="ctr"/>
                      <a:r>
                        <a:rPr lang="en-IN" sz="1400" dirty="0"/>
                        <a:t>Camera 1 (Leading)</a:t>
                      </a:r>
                    </a:p>
                  </a:txBody>
                  <a:tcPr/>
                </a:tc>
                <a:tc>
                  <a:txBody>
                    <a:bodyPr/>
                    <a:lstStyle/>
                    <a:p>
                      <a:pPr algn="ctr"/>
                      <a:r>
                        <a:rPr lang="en-IN" sz="1400" dirty="0"/>
                        <a:t>Camera 2 (Lagging)</a:t>
                      </a:r>
                    </a:p>
                  </a:txBody>
                  <a:tcPr/>
                </a:tc>
                <a:tc>
                  <a:txBody>
                    <a:bodyPr/>
                    <a:lstStyle/>
                    <a:p>
                      <a:pPr algn="ctr"/>
                      <a:r>
                        <a:rPr lang="en-IN" sz="1400" dirty="0"/>
                        <a:t>Result</a:t>
                      </a:r>
                    </a:p>
                  </a:txBody>
                  <a:tcPr/>
                </a:tc>
                <a:extLst>
                  <a:ext uri="{0D108BD9-81ED-4DB2-BD59-A6C34878D82A}">
                    <a16:rowId xmlns:a16="http://schemas.microsoft.com/office/drawing/2014/main" val="471104429"/>
                  </a:ext>
                </a:extLst>
              </a:tr>
              <a:tr h="572383">
                <a:tc>
                  <a:txBody>
                    <a:bodyPr/>
                    <a:lstStyle/>
                    <a:p>
                      <a:pPr algn="ctr"/>
                      <a:r>
                        <a:rPr lang="en-IN" sz="1600" dirty="0"/>
                        <a:t>0</a:t>
                      </a:r>
                    </a:p>
                  </a:txBody>
                  <a:tcPr/>
                </a:tc>
                <a:tc>
                  <a:txBody>
                    <a:bodyPr/>
                    <a:lstStyle/>
                    <a:p>
                      <a:pPr algn="ctr"/>
                      <a:r>
                        <a:rPr lang="en-IN" sz="1600" dirty="0"/>
                        <a:t>0</a:t>
                      </a:r>
                    </a:p>
                  </a:txBody>
                  <a:tcPr/>
                </a:tc>
                <a:tc>
                  <a:txBody>
                    <a:bodyPr/>
                    <a:lstStyle/>
                    <a:p>
                      <a:r>
                        <a:rPr lang="en-IN" sz="1400" dirty="0"/>
                        <a:t>Constant Tilt for both cameras, both cameras are rotating.</a:t>
                      </a:r>
                    </a:p>
                  </a:txBody>
                  <a:tcPr/>
                </a:tc>
                <a:extLst>
                  <a:ext uri="{0D108BD9-81ED-4DB2-BD59-A6C34878D82A}">
                    <a16:rowId xmlns:a16="http://schemas.microsoft.com/office/drawing/2014/main" val="2827240950"/>
                  </a:ext>
                </a:extLst>
              </a:tr>
              <a:tr h="572383">
                <a:tc>
                  <a:txBody>
                    <a:bodyPr/>
                    <a:lstStyle/>
                    <a:p>
                      <a:pPr algn="ctr"/>
                      <a:r>
                        <a:rPr lang="en-IN" sz="1600" dirty="0"/>
                        <a:t>1</a:t>
                      </a:r>
                    </a:p>
                  </a:txBody>
                  <a:tcPr/>
                </a:tc>
                <a:tc>
                  <a:txBody>
                    <a:bodyPr/>
                    <a:lstStyle/>
                    <a:p>
                      <a:pPr algn="ctr"/>
                      <a:r>
                        <a:rPr lang="en-IN" sz="1600" dirty="0"/>
                        <a:t>0</a:t>
                      </a:r>
                    </a:p>
                  </a:txBody>
                  <a:tcPr/>
                </a:tc>
                <a:tc>
                  <a:txBody>
                    <a:bodyPr/>
                    <a:lstStyle/>
                    <a:p>
                      <a:r>
                        <a:rPr lang="en-IN" sz="1400" dirty="0"/>
                        <a:t>Camera 1 detects and starts tracking, communicates location to camera 2 and it starts tracking in its constraints.</a:t>
                      </a:r>
                    </a:p>
                  </a:txBody>
                  <a:tcPr/>
                </a:tc>
                <a:extLst>
                  <a:ext uri="{0D108BD9-81ED-4DB2-BD59-A6C34878D82A}">
                    <a16:rowId xmlns:a16="http://schemas.microsoft.com/office/drawing/2014/main" val="3616044804"/>
                  </a:ext>
                </a:extLst>
              </a:tr>
              <a:tr h="572383">
                <a:tc>
                  <a:txBody>
                    <a:bodyPr/>
                    <a:lstStyle/>
                    <a:p>
                      <a:pPr algn="ctr"/>
                      <a:r>
                        <a:rPr lang="en-IN" sz="1600" dirty="0"/>
                        <a:t>1</a:t>
                      </a:r>
                    </a:p>
                  </a:txBody>
                  <a:tcPr/>
                </a:tc>
                <a:tc>
                  <a:txBody>
                    <a:bodyPr/>
                    <a:lstStyle/>
                    <a:p>
                      <a:pPr algn="ctr"/>
                      <a:r>
                        <a:rPr lang="en-IN" sz="1600" dirty="0"/>
                        <a:t>1</a:t>
                      </a:r>
                    </a:p>
                  </a:txBody>
                  <a:tcPr/>
                </a:tc>
                <a:tc>
                  <a:txBody>
                    <a:bodyPr/>
                    <a:lstStyle/>
                    <a:p>
                      <a:r>
                        <a:rPr lang="en-IN" sz="1400" dirty="0"/>
                        <a:t>Both cameras detected and are tracking the target until the target leaves the constraints of camera 1 (leading camera).</a:t>
                      </a:r>
                    </a:p>
                  </a:txBody>
                  <a:tcPr/>
                </a:tc>
                <a:extLst>
                  <a:ext uri="{0D108BD9-81ED-4DB2-BD59-A6C34878D82A}">
                    <a16:rowId xmlns:a16="http://schemas.microsoft.com/office/drawing/2014/main" val="3583459260"/>
                  </a:ext>
                </a:extLst>
              </a:tr>
              <a:tr h="572383">
                <a:tc>
                  <a:txBody>
                    <a:bodyPr/>
                    <a:lstStyle/>
                    <a:p>
                      <a:pPr algn="ctr"/>
                      <a:r>
                        <a:rPr lang="en-IN" sz="1600" dirty="0"/>
                        <a:t>0</a:t>
                      </a:r>
                    </a:p>
                  </a:txBody>
                  <a:tcPr/>
                </a:tc>
                <a:tc>
                  <a:txBody>
                    <a:bodyPr/>
                    <a:lstStyle/>
                    <a:p>
                      <a:pPr algn="ctr"/>
                      <a:r>
                        <a:rPr lang="en-IN" sz="1600" dirty="0"/>
                        <a:t>1</a:t>
                      </a:r>
                    </a:p>
                  </a:txBody>
                  <a:tcPr/>
                </a:tc>
                <a:tc>
                  <a:txBody>
                    <a:bodyPr/>
                    <a:lstStyle/>
                    <a:p>
                      <a:r>
                        <a:rPr lang="en-IN" sz="1400" dirty="0"/>
                        <a:t>Camera 2 continues to track until the target is in its constraints. Camera 1 backtracks.</a:t>
                      </a:r>
                    </a:p>
                  </a:txBody>
                  <a:tcPr/>
                </a:tc>
                <a:extLst>
                  <a:ext uri="{0D108BD9-81ED-4DB2-BD59-A6C34878D82A}">
                    <a16:rowId xmlns:a16="http://schemas.microsoft.com/office/drawing/2014/main" val="2298928397"/>
                  </a:ext>
                </a:extLst>
              </a:tr>
            </a:tbl>
          </a:graphicData>
        </a:graphic>
      </p:graphicFrame>
    </p:spTree>
    <p:extLst>
      <p:ext uri="{BB962C8B-B14F-4D97-AF65-F5344CB8AC3E}">
        <p14:creationId xmlns:p14="http://schemas.microsoft.com/office/powerpoint/2010/main" val="423164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B8A512-F525-4C05-9531-2F7F18920210}"/>
              </a:ext>
            </a:extLst>
          </p:cNvPr>
          <p:cNvPicPr>
            <a:picLocks noChangeAspect="1"/>
          </p:cNvPicPr>
          <p:nvPr/>
        </p:nvPicPr>
        <p:blipFill>
          <a:blip r:embed="rId2"/>
          <a:stretch>
            <a:fillRect/>
          </a:stretch>
        </p:blipFill>
        <p:spPr>
          <a:xfrm>
            <a:off x="4804083" y="1352550"/>
            <a:ext cx="4050507" cy="3078384"/>
          </a:xfrm>
          <a:prstGeom prst="rect">
            <a:avLst/>
          </a:prstGeom>
          <a:noFill/>
        </p:spPr>
      </p:pic>
      <p:sp>
        <p:nvSpPr>
          <p:cNvPr id="2" name="Title 1">
            <a:extLst>
              <a:ext uri="{FF2B5EF4-FFF2-40B4-BE49-F238E27FC236}">
                <a16:creationId xmlns:a16="http://schemas.microsoft.com/office/drawing/2014/main" id="{D36CE506-7E2C-4CAD-8B08-4947C60B384B}"/>
              </a:ext>
            </a:extLst>
          </p:cNvPr>
          <p:cNvSpPr>
            <a:spLocks noGrp="1"/>
          </p:cNvSpPr>
          <p:nvPr>
            <p:ph type="title"/>
          </p:nvPr>
        </p:nvSpPr>
        <p:spPr>
          <a:xfrm>
            <a:off x="287899" y="461818"/>
            <a:ext cx="6554707" cy="452582"/>
          </a:xfrm>
        </p:spPr>
        <p:txBody>
          <a:bodyPr anchor="ctr">
            <a:noAutofit/>
          </a:bodyPr>
          <a:lstStyle/>
          <a:p>
            <a:pPr>
              <a:lnSpc>
                <a:spcPct val="90000"/>
              </a:lnSpc>
            </a:pPr>
            <a:r>
              <a:rPr lang="en-US" sz="2900" dirty="0"/>
              <a:t>Results</a:t>
            </a:r>
            <a:endParaRPr lang="en-IN" sz="2900" dirty="0"/>
          </a:p>
        </p:txBody>
      </p:sp>
      <p:sp>
        <p:nvSpPr>
          <p:cNvPr id="11" name="Text Placeholder 3">
            <a:extLst>
              <a:ext uri="{FF2B5EF4-FFF2-40B4-BE49-F238E27FC236}">
                <a16:creationId xmlns:a16="http://schemas.microsoft.com/office/drawing/2014/main" id="{B6E7F1BF-A611-4977-A8A6-A8FE92B542A3}"/>
              </a:ext>
            </a:extLst>
          </p:cNvPr>
          <p:cNvSpPr>
            <a:spLocks noGrp="1"/>
          </p:cNvSpPr>
          <p:nvPr>
            <p:ph type="body" sz="quarter" idx="14"/>
          </p:nvPr>
        </p:nvSpPr>
        <p:spPr>
          <a:xfrm>
            <a:off x="289410" y="1085850"/>
            <a:ext cx="4358795" cy="3657600"/>
          </a:xfrm>
        </p:spPr>
        <p:txBody>
          <a:bodyPr>
            <a:normAutofit lnSpcReduction="10000"/>
          </a:bodyPr>
          <a:lstStyle/>
          <a:p>
            <a:r>
              <a:rPr lang="en-US" sz="1800" dirty="0"/>
              <a:t>PI controller is smoothing the tracking procedure</a:t>
            </a:r>
          </a:p>
          <a:p>
            <a:r>
              <a:rPr lang="en-US" sz="1800" dirty="0"/>
              <a:t>The solution is maximizing the time the target is being tracked given the constraints of the camera.</a:t>
            </a:r>
          </a:p>
          <a:p>
            <a:r>
              <a:rPr lang="en-US" sz="1800" dirty="0"/>
              <a:t>Camera1:</a:t>
            </a:r>
          </a:p>
          <a:p>
            <a:pPr lvl="1"/>
            <a:r>
              <a:rPr lang="en-US" sz="1400" dirty="0"/>
              <a:t>Pan and tilt remain within given constraints.</a:t>
            </a:r>
          </a:p>
          <a:p>
            <a:pPr lvl="1"/>
            <a:r>
              <a:rPr lang="en-US" sz="1400" dirty="0"/>
              <a:t>Sudden drop in pan angle at t=23sec because it reached its max constraint and starts from zero</a:t>
            </a:r>
          </a:p>
          <a:p>
            <a:r>
              <a:rPr lang="en-US" sz="1800" dirty="0"/>
              <a:t>The leading camera (1) detects the target at t=3seconds. Until that point, the cameras are rotating, as the pan angle is increasing, and tilt angle is constant.</a:t>
            </a:r>
          </a:p>
          <a:p>
            <a:pPr marL="0" indent="0">
              <a:buNone/>
            </a:pPr>
            <a:endParaRPr lang="en-US" sz="1400" dirty="0"/>
          </a:p>
          <a:p>
            <a:pPr marL="457188" lvl="1" indent="0">
              <a:buNone/>
            </a:pPr>
            <a:endParaRPr lang="en-US" sz="1400" dirty="0"/>
          </a:p>
          <a:p>
            <a:endParaRPr lang="en-US" sz="1800" dirty="0"/>
          </a:p>
          <a:p>
            <a:endParaRPr lang="en-US" sz="2000" dirty="0"/>
          </a:p>
        </p:txBody>
      </p:sp>
    </p:spTree>
    <p:extLst>
      <p:ext uri="{BB962C8B-B14F-4D97-AF65-F5344CB8AC3E}">
        <p14:creationId xmlns:p14="http://schemas.microsoft.com/office/powerpoint/2010/main" val="333269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AC4EABC-89B1-4460-A9C0-414FF6A4568F}"/>
              </a:ext>
            </a:extLst>
          </p:cNvPr>
          <p:cNvSpPr>
            <a:spLocks noGrp="1"/>
          </p:cNvSpPr>
          <p:nvPr>
            <p:ph type="title"/>
          </p:nvPr>
        </p:nvSpPr>
        <p:spPr/>
        <p:txBody>
          <a:bodyPr>
            <a:normAutofit fontScale="90000"/>
          </a:bodyPr>
          <a:lstStyle/>
          <a:p>
            <a:r>
              <a:rPr lang="en-IN" dirty="0"/>
              <a:t>Advantages</a:t>
            </a:r>
          </a:p>
        </p:txBody>
      </p:sp>
      <p:sp>
        <p:nvSpPr>
          <p:cNvPr id="4" name="Text Placeholder 3">
            <a:extLst>
              <a:ext uri="{FF2B5EF4-FFF2-40B4-BE49-F238E27FC236}">
                <a16:creationId xmlns:a16="http://schemas.microsoft.com/office/drawing/2014/main" id="{59E0BD07-4A7B-4079-AE6B-7335C26483D8}"/>
              </a:ext>
            </a:extLst>
          </p:cNvPr>
          <p:cNvSpPr>
            <a:spLocks noGrp="1"/>
          </p:cNvSpPr>
          <p:nvPr>
            <p:ph type="body" sz="quarter" idx="14"/>
          </p:nvPr>
        </p:nvSpPr>
        <p:spPr>
          <a:xfrm>
            <a:off x="289410" y="1085850"/>
            <a:ext cx="8321190" cy="3657600"/>
          </a:xfrm>
        </p:spPr>
        <p:txBody>
          <a:bodyPr>
            <a:normAutofit/>
          </a:bodyPr>
          <a:lstStyle/>
          <a:p>
            <a:pPr marL="0" indent="0">
              <a:buNone/>
            </a:pPr>
            <a:r>
              <a:rPr lang="en-IN" sz="2000" dirty="0"/>
              <a:t>The methods demonstrated in this project have the following advantages:</a:t>
            </a:r>
          </a:p>
          <a:p>
            <a:r>
              <a:rPr lang="en-IN" sz="2000" dirty="0"/>
              <a:t>Implementation potential in sports production</a:t>
            </a:r>
          </a:p>
          <a:p>
            <a:r>
              <a:rPr lang="en-IN" sz="2000" dirty="0"/>
              <a:t>Asymmetrical tracking is more efficient than symmetrical tracking as the leading camera is looking for other targets when it loses the first target from its field of view. </a:t>
            </a:r>
          </a:p>
          <a:p>
            <a:r>
              <a:rPr lang="en-IN" sz="2000" dirty="0"/>
              <a:t> PI controller method is robust and smoothens state variables according to motor constraints. </a:t>
            </a:r>
          </a:p>
        </p:txBody>
      </p:sp>
    </p:spTree>
    <p:extLst>
      <p:ext uri="{BB962C8B-B14F-4D97-AF65-F5344CB8AC3E}">
        <p14:creationId xmlns:p14="http://schemas.microsoft.com/office/powerpoint/2010/main" val="4183814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C53062C-E086-49DB-ABCC-0E74B7A8A807}"/>
              </a:ext>
            </a:extLst>
          </p:cNvPr>
          <p:cNvSpPr>
            <a:spLocks noGrp="1"/>
          </p:cNvSpPr>
          <p:nvPr>
            <p:ph type="title"/>
          </p:nvPr>
        </p:nvSpPr>
        <p:spPr/>
        <p:txBody>
          <a:bodyPr>
            <a:normAutofit fontScale="90000"/>
          </a:bodyPr>
          <a:lstStyle/>
          <a:p>
            <a:r>
              <a:rPr lang="en-US" dirty="0"/>
              <a:t>Possible future work</a:t>
            </a:r>
            <a:endParaRPr lang="en-IN" dirty="0"/>
          </a:p>
        </p:txBody>
      </p:sp>
      <p:sp>
        <p:nvSpPr>
          <p:cNvPr id="4" name="Text Placeholder 3">
            <a:extLst>
              <a:ext uri="{FF2B5EF4-FFF2-40B4-BE49-F238E27FC236}">
                <a16:creationId xmlns:a16="http://schemas.microsoft.com/office/drawing/2014/main" id="{49CDA2DE-2A3A-4463-977B-8C539D8FD685}"/>
              </a:ext>
            </a:extLst>
          </p:cNvPr>
          <p:cNvSpPr>
            <a:spLocks noGrp="1"/>
          </p:cNvSpPr>
          <p:nvPr>
            <p:ph type="body" sz="quarter" idx="14"/>
          </p:nvPr>
        </p:nvSpPr>
        <p:spPr>
          <a:xfrm>
            <a:off x="289410" y="1085850"/>
            <a:ext cx="8168790" cy="3657600"/>
          </a:xfrm>
        </p:spPr>
        <p:txBody>
          <a:bodyPr>
            <a:normAutofit/>
          </a:bodyPr>
          <a:lstStyle/>
          <a:p>
            <a:r>
              <a:rPr lang="en-US" sz="2000" dirty="0"/>
              <a:t>More than two cameras can be used for better perspective</a:t>
            </a:r>
          </a:p>
          <a:p>
            <a:r>
              <a:rPr lang="en-US" sz="2000" dirty="0"/>
              <a:t>Environmental conditions can be harsher, like fog or just </a:t>
            </a:r>
            <a:r>
              <a:rPr lang="en-US" sz="2000"/>
              <a:t>white noise.</a:t>
            </a:r>
            <a:endParaRPr lang="en-US" sz="2000" dirty="0"/>
          </a:p>
          <a:p>
            <a:r>
              <a:rPr lang="en-US" sz="2000" dirty="0"/>
              <a:t>Use object classification through one of the following methods:</a:t>
            </a:r>
          </a:p>
          <a:p>
            <a:pPr lvl="1"/>
            <a:r>
              <a:rPr lang="en-US" sz="1800" dirty="0"/>
              <a:t>Object Cascade</a:t>
            </a:r>
          </a:p>
          <a:p>
            <a:pPr lvl="1"/>
            <a:r>
              <a:rPr lang="en-US" sz="1800" dirty="0"/>
              <a:t>SVM</a:t>
            </a:r>
          </a:p>
          <a:p>
            <a:pPr lvl="1"/>
            <a:r>
              <a:rPr lang="en-US" sz="1800" dirty="0"/>
              <a:t>RCNN</a:t>
            </a:r>
          </a:p>
          <a:p>
            <a:pPr lvl="1"/>
            <a:endParaRPr lang="en-US" sz="1800" dirty="0"/>
          </a:p>
        </p:txBody>
      </p:sp>
    </p:spTree>
    <p:extLst>
      <p:ext uri="{BB962C8B-B14F-4D97-AF65-F5344CB8AC3E}">
        <p14:creationId xmlns:p14="http://schemas.microsoft.com/office/powerpoint/2010/main" val="831086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8F255E-730F-446F-99FA-4313A992E8A3}"/>
              </a:ext>
            </a:extLst>
          </p:cNvPr>
          <p:cNvSpPr>
            <a:spLocks noGrp="1"/>
          </p:cNvSpPr>
          <p:nvPr>
            <p:ph type="body" sz="quarter" idx="13"/>
          </p:nvPr>
        </p:nvSpPr>
        <p:spPr/>
        <p:txBody>
          <a:bodyPr/>
          <a:lstStyle/>
          <a:p>
            <a:pPr marL="0" indent="0" algn="just">
              <a:buNone/>
            </a:pPr>
            <a:r>
              <a:rPr lang="en-US" sz="2000" dirty="0"/>
              <a:t>I am a Formula1 fan, and I play with remote control cars at home in my free time. I have always been intrigued how Formula 1 is filmed with different angles. What if I could film my own remote-control cars inside my room, in two different angles, automatically.</a:t>
            </a:r>
          </a:p>
          <a:p>
            <a:pPr marL="0" indent="0" algn="just">
              <a:buNone/>
            </a:pPr>
            <a:r>
              <a:rPr lang="en-US" sz="2000" dirty="0"/>
              <a:t> Therefore, I decided to put two cameras on the roof of the room and design them to track the position of a small car that would be on the ground. </a:t>
            </a:r>
          </a:p>
          <a:p>
            <a:pPr algn="just"/>
            <a:endParaRPr lang="en-US" sz="2000" dirty="0"/>
          </a:p>
        </p:txBody>
      </p:sp>
      <p:sp>
        <p:nvSpPr>
          <p:cNvPr id="3" name="Title 2">
            <a:extLst>
              <a:ext uri="{FF2B5EF4-FFF2-40B4-BE49-F238E27FC236}">
                <a16:creationId xmlns:a16="http://schemas.microsoft.com/office/drawing/2014/main" id="{EC449ABF-044B-42F0-8F4D-CD8881A93196}"/>
              </a:ext>
            </a:extLst>
          </p:cNvPr>
          <p:cNvSpPr>
            <a:spLocks noGrp="1"/>
          </p:cNvSpPr>
          <p:nvPr>
            <p:ph type="title"/>
          </p:nvPr>
        </p:nvSpPr>
        <p:spPr/>
        <p:txBody>
          <a:bodyPr/>
          <a:lstStyle/>
          <a:p>
            <a:r>
              <a:rPr lang="en-US" dirty="0"/>
              <a:t>Motivation</a:t>
            </a:r>
            <a:endParaRPr lang="en-IN" dirty="0"/>
          </a:p>
        </p:txBody>
      </p:sp>
    </p:spTree>
    <p:extLst>
      <p:ext uri="{BB962C8B-B14F-4D97-AF65-F5344CB8AC3E}">
        <p14:creationId xmlns:p14="http://schemas.microsoft.com/office/powerpoint/2010/main" val="2490855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Qualifying Highlights _ 2021 Qatar Grand Prix - YouTube - Google Chrome 2021-12-07 23-05-06">
            <a:hlinkClick r:id="" action="ppaction://media"/>
            <a:extLst>
              <a:ext uri="{FF2B5EF4-FFF2-40B4-BE49-F238E27FC236}">
                <a16:creationId xmlns:a16="http://schemas.microsoft.com/office/drawing/2014/main" id="{5CD78286-A898-4A0A-B037-1830AA3447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00605" y="1775445"/>
            <a:ext cx="4050507" cy="2278409"/>
          </a:xfrm>
          <a:prstGeom prst="rect">
            <a:avLst/>
          </a:prstGeom>
          <a:noFill/>
        </p:spPr>
      </p:pic>
      <p:sp>
        <p:nvSpPr>
          <p:cNvPr id="3" name="Title 2">
            <a:extLst>
              <a:ext uri="{FF2B5EF4-FFF2-40B4-BE49-F238E27FC236}">
                <a16:creationId xmlns:a16="http://schemas.microsoft.com/office/drawing/2014/main" id="{2C9D2303-C60E-4397-AD31-9A61137A49C3}"/>
              </a:ext>
            </a:extLst>
          </p:cNvPr>
          <p:cNvSpPr>
            <a:spLocks noGrp="1"/>
          </p:cNvSpPr>
          <p:nvPr>
            <p:ph type="title"/>
          </p:nvPr>
        </p:nvSpPr>
        <p:spPr>
          <a:xfrm>
            <a:off x="287899" y="461818"/>
            <a:ext cx="6554707" cy="452582"/>
          </a:xfrm>
        </p:spPr>
        <p:txBody>
          <a:bodyPr anchor="ctr">
            <a:normAutofit/>
          </a:bodyPr>
          <a:lstStyle/>
          <a:p>
            <a:pPr>
              <a:lnSpc>
                <a:spcPct val="90000"/>
              </a:lnSpc>
            </a:pPr>
            <a:r>
              <a:rPr lang="en-US" sz="2500" dirty="0"/>
              <a:t>Real life Scenario</a:t>
            </a:r>
            <a:endParaRPr lang="en-IN" sz="2500" dirty="0"/>
          </a:p>
        </p:txBody>
      </p:sp>
      <p:sp>
        <p:nvSpPr>
          <p:cNvPr id="9" name="Text Placeholder 3">
            <a:extLst>
              <a:ext uri="{FF2B5EF4-FFF2-40B4-BE49-F238E27FC236}">
                <a16:creationId xmlns:a16="http://schemas.microsoft.com/office/drawing/2014/main" id="{B80EBB1F-9716-4CD2-A425-AC95580B31C7}"/>
              </a:ext>
            </a:extLst>
          </p:cNvPr>
          <p:cNvSpPr>
            <a:spLocks noGrp="1"/>
          </p:cNvSpPr>
          <p:nvPr>
            <p:ph type="body" sz="quarter" idx="14"/>
          </p:nvPr>
        </p:nvSpPr>
        <p:spPr>
          <a:xfrm>
            <a:off x="289410" y="1085850"/>
            <a:ext cx="4358795" cy="3657600"/>
          </a:xfrm>
        </p:spPr>
        <p:txBody>
          <a:bodyPr>
            <a:normAutofit/>
          </a:bodyPr>
          <a:lstStyle/>
          <a:p>
            <a:pPr marL="0" indent="0">
              <a:buNone/>
            </a:pPr>
            <a:r>
              <a:rPr lang="en-US" sz="2000" dirty="0"/>
              <a:t>In the given video, chain of events are:</a:t>
            </a:r>
          </a:p>
          <a:p>
            <a:r>
              <a:rPr lang="en-US" sz="2000" dirty="0"/>
              <a:t>Cameraman detects the target (Car)</a:t>
            </a:r>
          </a:p>
          <a:p>
            <a:r>
              <a:rPr lang="en-US" sz="2000" dirty="0"/>
              <a:t>The car is tracked through the corner</a:t>
            </a:r>
          </a:p>
          <a:p>
            <a:r>
              <a:rPr lang="en-US" sz="2000" dirty="0"/>
              <a:t>When the car leaves the field of view of first camera, the second camera picks it up. </a:t>
            </a:r>
          </a:p>
          <a:p>
            <a:r>
              <a:rPr lang="en-US" sz="2000" dirty="0"/>
              <a:t>Second camera tracks the car</a:t>
            </a:r>
          </a:p>
          <a:p>
            <a:r>
              <a:rPr lang="en-US" sz="2000" dirty="0"/>
              <a:t>Meanwhile, the cameraman moves the first camera for the next camera.</a:t>
            </a:r>
          </a:p>
          <a:p>
            <a:endParaRPr lang="en-US" sz="2000" dirty="0"/>
          </a:p>
        </p:txBody>
      </p:sp>
      <p:sp>
        <p:nvSpPr>
          <p:cNvPr id="5" name="TextBox 4">
            <a:extLst>
              <a:ext uri="{FF2B5EF4-FFF2-40B4-BE49-F238E27FC236}">
                <a16:creationId xmlns:a16="http://schemas.microsoft.com/office/drawing/2014/main" id="{3120A561-3E52-4781-BFD7-30BB708FE252}"/>
              </a:ext>
            </a:extLst>
          </p:cNvPr>
          <p:cNvSpPr txBox="1"/>
          <p:nvPr/>
        </p:nvSpPr>
        <p:spPr>
          <a:xfrm>
            <a:off x="4800605" y="4743450"/>
            <a:ext cx="3733795" cy="369332"/>
          </a:xfrm>
          <a:prstGeom prst="rect">
            <a:avLst/>
          </a:prstGeom>
          <a:noFill/>
        </p:spPr>
        <p:txBody>
          <a:bodyPr wrap="square" rtlCol="0">
            <a:spAutoFit/>
          </a:bodyPr>
          <a:lstStyle/>
          <a:p>
            <a:r>
              <a:rPr lang="en-IN" sz="900" dirty="0"/>
              <a:t>https://drive.google.com/file/d/1rRldNV8jN8mPhgRmFHz8JglxyZsAj2JJ/view?usp=sharing</a:t>
            </a:r>
          </a:p>
        </p:txBody>
      </p:sp>
      <p:sp>
        <p:nvSpPr>
          <p:cNvPr id="6" name="TextBox 5">
            <a:extLst>
              <a:ext uri="{FF2B5EF4-FFF2-40B4-BE49-F238E27FC236}">
                <a16:creationId xmlns:a16="http://schemas.microsoft.com/office/drawing/2014/main" id="{6F59B8D2-08E1-481F-9A9A-22B48606C80D}"/>
              </a:ext>
            </a:extLst>
          </p:cNvPr>
          <p:cNvSpPr txBox="1"/>
          <p:nvPr/>
        </p:nvSpPr>
        <p:spPr>
          <a:xfrm>
            <a:off x="5562600" y="4053854"/>
            <a:ext cx="2362200"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IN" dirty="0">
                <a:ln w="0"/>
                <a:solidFill>
                  <a:schemeClr val="accent1"/>
                </a:solidFill>
                <a:effectLst>
                  <a:outerShdw blurRad="38100" dist="25400" dir="5400000" algn="ctr" rotWithShape="0">
                    <a:srgbClr val="6E747A">
                      <a:alpha val="43000"/>
                    </a:srgbClr>
                  </a:outerShdw>
                </a:effectLst>
              </a:rPr>
              <a:t>Please play video</a:t>
            </a:r>
          </a:p>
        </p:txBody>
      </p:sp>
    </p:spTree>
    <p:extLst>
      <p:ext uri="{BB962C8B-B14F-4D97-AF65-F5344CB8AC3E}">
        <p14:creationId xmlns:p14="http://schemas.microsoft.com/office/powerpoint/2010/main" val="3055950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7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86B9B7-DB24-49E1-B43E-7BD3765B58AC}"/>
              </a:ext>
            </a:extLst>
          </p:cNvPr>
          <p:cNvSpPr>
            <a:spLocks noGrp="1"/>
          </p:cNvSpPr>
          <p:nvPr>
            <p:ph type="body" sz="quarter" idx="13"/>
          </p:nvPr>
        </p:nvSpPr>
        <p:spPr>
          <a:xfrm>
            <a:off x="284543" y="1440180"/>
            <a:ext cx="8678863" cy="1131570"/>
          </a:xfrm>
        </p:spPr>
        <p:txBody>
          <a:bodyPr/>
          <a:lstStyle/>
          <a:p>
            <a:pPr marL="0" indent="0">
              <a:buNone/>
            </a:pPr>
            <a:r>
              <a:rPr lang="en-US" sz="2000" dirty="0"/>
              <a:t>To track the cars (targets) automatically, without the need of a cameraman. Maximize the time the target is tracked, given the constraints of camera. Shift the focus to second angle and start tracking the next target in a controlled environment.</a:t>
            </a:r>
            <a:endParaRPr lang="en-IN" sz="2000" dirty="0"/>
          </a:p>
        </p:txBody>
      </p:sp>
      <p:sp>
        <p:nvSpPr>
          <p:cNvPr id="3" name="Title 2">
            <a:extLst>
              <a:ext uri="{FF2B5EF4-FFF2-40B4-BE49-F238E27FC236}">
                <a16:creationId xmlns:a16="http://schemas.microsoft.com/office/drawing/2014/main" id="{CB3110BE-1CEF-4290-BC94-E13B737E3E75}"/>
              </a:ext>
            </a:extLst>
          </p:cNvPr>
          <p:cNvSpPr>
            <a:spLocks noGrp="1"/>
          </p:cNvSpPr>
          <p:nvPr>
            <p:ph type="title"/>
          </p:nvPr>
        </p:nvSpPr>
        <p:spPr/>
        <p:txBody>
          <a:bodyPr/>
          <a:lstStyle/>
          <a:p>
            <a:r>
              <a:rPr lang="en-US" sz="2500" dirty="0"/>
              <a:t>Problem</a:t>
            </a:r>
            <a:r>
              <a:rPr lang="en-US" sz="2400" dirty="0"/>
              <a:t> Statement</a:t>
            </a:r>
            <a:endParaRPr lang="en-IN" sz="2400" dirty="0"/>
          </a:p>
        </p:txBody>
      </p:sp>
      <p:sp>
        <p:nvSpPr>
          <p:cNvPr id="6" name="Text Placeholder 1">
            <a:extLst>
              <a:ext uri="{FF2B5EF4-FFF2-40B4-BE49-F238E27FC236}">
                <a16:creationId xmlns:a16="http://schemas.microsoft.com/office/drawing/2014/main" id="{5C5AD2E9-A21F-4BB0-94EB-B4FBB36D1920}"/>
              </a:ext>
            </a:extLst>
          </p:cNvPr>
          <p:cNvSpPr txBox="1">
            <a:spLocks/>
          </p:cNvSpPr>
          <p:nvPr/>
        </p:nvSpPr>
        <p:spPr>
          <a:xfrm>
            <a:off x="284543" y="3214793"/>
            <a:ext cx="8678863" cy="1131570"/>
          </a:xfrm>
          <a:prstGeom prst="rect">
            <a:avLst/>
          </a:prstGeom>
        </p:spPr>
        <p:txBody>
          <a:bodyPr vert="horz" lIns="91440" tIns="45720" rIns="91440" bIns="45720" rtlCol="0">
            <a:noAutofit/>
          </a:bodyPr>
          <a:lstStyle>
            <a:lvl1pPr marL="342891" indent="-342891" algn="l" defTabSz="914377" rtl="0" eaLnBrk="1" latinLnBrk="0" hangingPunct="1">
              <a:spcBef>
                <a:spcPct val="20000"/>
              </a:spcBef>
              <a:buFont typeface="Arial" panose="020B0604020202020204" pitchFamily="34" charset="0"/>
              <a:buChar char="•"/>
              <a:defRPr sz="2800" kern="1200">
                <a:solidFill>
                  <a:schemeClr val="accent2"/>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400" kern="1200">
                <a:solidFill>
                  <a:schemeClr val="accent2"/>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1800" kern="1200">
                <a:solidFill>
                  <a:schemeClr val="accent2"/>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1800" kern="1200">
                <a:solidFill>
                  <a:schemeClr val="accent2"/>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endParaRPr lang="en-IN" sz="2000" dirty="0"/>
          </a:p>
        </p:txBody>
      </p:sp>
    </p:spTree>
    <p:extLst>
      <p:ext uri="{BB962C8B-B14F-4D97-AF65-F5344CB8AC3E}">
        <p14:creationId xmlns:p14="http://schemas.microsoft.com/office/powerpoint/2010/main" val="590849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164216F-D563-406E-B709-904B41632AA4}"/>
              </a:ext>
            </a:extLst>
          </p:cNvPr>
          <p:cNvSpPr>
            <a:spLocks noGrp="1"/>
          </p:cNvSpPr>
          <p:nvPr>
            <p:ph type="body" sz="quarter" idx="13"/>
          </p:nvPr>
        </p:nvSpPr>
        <p:spPr>
          <a:xfrm>
            <a:off x="285753" y="1428750"/>
            <a:ext cx="8477247" cy="3352800"/>
          </a:xfrm>
        </p:spPr>
        <p:txBody>
          <a:bodyPr/>
          <a:lstStyle/>
          <a:p>
            <a:pPr marL="0" indent="0" algn="just">
              <a:buNone/>
            </a:pPr>
            <a:r>
              <a:rPr lang="en-US" sz="2000" dirty="0"/>
              <a:t>A room with relevant dimensions is assumed. The cameras are placed on the roof, equally spaced from opposing walls. The camera which tracks the target is the </a:t>
            </a:r>
            <a:r>
              <a:rPr lang="en-US" sz="2000" b="1" dirty="0"/>
              <a:t>leading sensor</a:t>
            </a:r>
            <a:r>
              <a:rPr lang="en-US" sz="2000" dirty="0"/>
              <a:t> and the other camera is the </a:t>
            </a:r>
            <a:r>
              <a:rPr lang="en-US" sz="2000" b="1" dirty="0"/>
              <a:t>lagging sensor</a:t>
            </a:r>
            <a:r>
              <a:rPr lang="en-US" sz="2000" dirty="0"/>
              <a:t>.</a:t>
            </a:r>
          </a:p>
          <a:p>
            <a:pPr marL="0" indent="0" algn="just">
              <a:buNone/>
            </a:pPr>
            <a:r>
              <a:rPr lang="en-US" sz="2000" dirty="0"/>
              <a:t>In the absence of a target, the cameras have a specified tilt angle. They are rotating by temporally changing their pan angle. Pan angle has a phase shift of 90 degrees between the two cameras.</a:t>
            </a:r>
          </a:p>
          <a:p>
            <a:pPr marL="0" indent="0" algn="just">
              <a:buNone/>
            </a:pPr>
            <a:r>
              <a:rPr lang="en-US" sz="2000" dirty="0"/>
              <a:t>The target is moving in a semi-circular fashion. The leading camera is the one which detects the target and tracks it until the target is in FOV of the lagging camera. Subsequently, the leading camera looks for other target by backtracking to its original state of rotation.</a:t>
            </a:r>
            <a:endParaRPr lang="en-IN" sz="2000" dirty="0"/>
          </a:p>
        </p:txBody>
      </p:sp>
      <p:sp>
        <p:nvSpPr>
          <p:cNvPr id="3" name="Title 2">
            <a:extLst>
              <a:ext uri="{FF2B5EF4-FFF2-40B4-BE49-F238E27FC236}">
                <a16:creationId xmlns:a16="http://schemas.microsoft.com/office/drawing/2014/main" id="{D53BE094-0957-415A-B233-4BC9329E500D}"/>
              </a:ext>
            </a:extLst>
          </p:cNvPr>
          <p:cNvSpPr>
            <a:spLocks noGrp="1"/>
          </p:cNvSpPr>
          <p:nvPr>
            <p:ph type="title"/>
          </p:nvPr>
        </p:nvSpPr>
        <p:spPr/>
        <p:txBody>
          <a:bodyPr/>
          <a:lstStyle/>
          <a:p>
            <a:r>
              <a:rPr lang="en-US" sz="2500" dirty="0"/>
              <a:t>Simulated Scenario</a:t>
            </a:r>
            <a:endParaRPr lang="en-IN" sz="2500" dirty="0"/>
          </a:p>
        </p:txBody>
      </p:sp>
    </p:spTree>
    <p:extLst>
      <p:ext uri="{BB962C8B-B14F-4D97-AF65-F5344CB8AC3E}">
        <p14:creationId xmlns:p14="http://schemas.microsoft.com/office/powerpoint/2010/main" val="292469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D74CC5-46D4-463C-82F5-F73A61060578}"/>
              </a:ext>
            </a:extLst>
          </p:cNvPr>
          <p:cNvSpPr>
            <a:spLocks noGrp="1"/>
          </p:cNvSpPr>
          <p:nvPr>
            <p:ph type="title"/>
          </p:nvPr>
        </p:nvSpPr>
        <p:spPr>
          <a:xfrm>
            <a:off x="287899" y="461818"/>
            <a:ext cx="6554707" cy="452582"/>
          </a:xfrm>
        </p:spPr>
        <p:txBody>
          <a:bodyPr anchor="ctr">
            <a:normAutofit/>
          </a:bodyPr>
          <a:lstStyle/>
          <a:p>
            <a:pPr>
              <a:lnSpc>
                <a:spcPct val="90000"/>
              </a:lnSpc>
            </a:pPr>
            <a:r>
              <a:rPr lang="en-US" sz="2500"/>
              <a:t>Setup</a:t>
            </a:r>
            <a:endParaRPr lang="en-IN" sz="2500"/>
          </a:p>
        </p:txBody>
      </p:sp>
      <p:sp>
        <p:nvSpPr>
          <p:cNvPr id="10" name="Text Placeholder 3">
            <a:extLst>
              <a:ext uri="{FF2B5EF4-FFF2-40B4-BE49-F238E27FC236}">
                <a16:creationId xmlns:a16="http://schemas.microsoft.com/office/drawing/2014/main" id="{CE9FFE52-D27A-4D97-9F73-F19CDC5E45C0}"/>
              </a:ext>
            </a:extLst>
          </p:cNvPr>
          <p:cNvSpPr>
            <a:spLocks noGrp="1"/>
          </p:cNvSpPr>
          <p:nvPr>
            <p:ph type="body" sz="quarter" idx="14"/>
          </p:nvPr>
        </p:nvSpPr>
        <p:spPr>
          <a:xfrm>
            <a:off x="289410" y="1085850"/>
            <a:ext cx="4358795" cy="3657600"/>
          </a:xfrm>
        </p:spPr>
        <p:txBody>
          <a:bodyPr>
            <a:normAutofit fontScale="77500" lnSpcReduction="20000"/>
          </a:bodyPr>
          <a:lstStyle/>
          <a:p>
            <a:r>
              <a:rPr lang="en-US" sz="2000" dirty="0"/>
              <a:t>Size of Room:</a:t>
            </a:r>
          </a:p>
          <a:p>
            <a:pPr lvl="1"/>
            <a:r>
              <a:rPr lang="en-US" sz="1600" dirty="0"/>
              <a:t>8 m length</a:t>
            </a:r>
          </a:p>
          <a:p>
            <a:pPr lvl="1"/>
            <a:r>
              <a:rPr lang="en-US" sz="1600" dirty="0"/>
              <a:t>5 m wide</a:t>
            </a:r>
          </a:p>
          <a:p>
            <a:pPr lvl="1"/>
            <a:r>
              <a:rPr lang="en-US" sz="1600" dirty="0"/>
              <a:t>2.5 m height</a:t>
            </a:r>
          </a:p>
          <a:p>
            <a:pPr lvl="1"/>
            <a:endParaRPr lang="en-US" sz="1600" dirty="0"/>
          </a:p>
          <a:p>
            <a:r>
              <a:rPr lang="en-US" sz="2000" dirty="0"/>
              <a:t>Camera Parameters</a:t>
            </a:r>
          </a:p>
          <a:p>
            <a:pPr lvl="1"/>
            <a:r>
              <a:rPr lang="en-US" sz="1600" dirty="0"/>
              <a:t>Size of sensor: </a:t>
            </a:r>
          </a:p>
          <a:p>
            <a:pPr lvl="2"/>
            <a:r>
              <a:rPr lang="en-US" sz="1200" dirty="0"/>
              <a:t>a=23.5mm</a:t>
            </a:r>
          </a:p>
          <a:p>
            <a:pPr lvl="2"/>
            <a:r>
              <a:rPr lang="en-US" sz="1200" dirty="0"/>
              <a:t>b=15.6mm</a:t>
            </a:r>
          </a:p>
          <a:p>
            <a:pPr lvl="1"/>
            <a:r>
              <a:rPr lang="en-US" sz="1600" dirty="0"/>
              <a:t>Focal length:  50 mm</a:t>
            </a:r>
          </a:p>
          <a:p>
            <a:pPr lvl="1"/>
            <a:r>
              <a:rPr lang="en-US" sz="1600" dirty="0"/>
              <a:t>Taken from a Nikon D3400</a:t>
            </a:r>
          </a:p>
          <a:p>
            <a:pPr marL="457188" lvl="1" indent="0">
              <a:buNone/>
            </a:pPr>
            <a:endParaRPr lang="en-US" sz="1600" dirty="0"/>
          </a:p>
          <a:p>
            <a:r>
              <a:rPr lang="en-US" sz="2000" dirty="0"/>
              <a:t>Camera States and constraints:</a:t>
            </a:r>
          </a:p>
          <a:p>
            <a:pPr lvl="1"/>
            <a:r>
              <a:rPr lang="en-IN" sz="1400" dirty="0"/>
              <a:t>Pan Angle: </a:t>
            </a:r>
            <a:r>
              <a:rPr lang="el-GR" sz="1400" dirty="0"/>
              <a:t>Ψ</a:t>
            </a:r>
            <a:r>
              <a:rPr lang="en-IN" sz="1400" dirty="0"/>
              <a:t> </a:t>
            </a:r>
            <a:r>
              <a:rPr lang="el-GR" sz="1400" dirty="0"/>
              <a:t>ϵ</a:t>
            </a:r>
            <a:r>
              <a:rPr lang="en-IN" sz="1400" dirty="0"/>
              <a:t> [0, 2</a:t>
            </a:r>
            <a:r>
              <a:rPr lang="el-GR" sz="1400" dirty="0"/>
              <a:t>Π</a:t>
            </a:r>
            <a:r>
              <a:rPr lang="en-IN" sz="1400" dirty="0"/>
              <a:t>]</a:t>
            </a:r>
          </a:p>
          <a:p>
            <a:pPr lvl="1"/>
            <a:r>
              <a:rPr lang="en-IN" sz="1400" dirty="0"/>
              <a:t>Tilt Angle: </a:t>
            </a:r>
            <a:r>
              <a:rPr lang="el-GR" sz="1400" dirty="0"/>
              <a:t>Φ ϵ </a:t>
            </a:r>
            <a:r>
              <a:rPr lang="en-IN" sz="1400" dirty="0"/>
              <a:t>[-7</a:t>
            </a:r>
            <a:r>
              <a:rPr lang="el-GR" sz="1400" dirty="0"/>
              <a:t>Π</a:t>
            </a:r>
            <a:r>
              <a:rPr lang="en-IN" sz="1400" dirty="0"/>
              <a:t>/9, 7</a:t>
            </a:r>
            <a:r>
              <a:rPr lang="el-GR" sz="1400" dirty="0"/>
              <a:t>Π</a:t>
            </a:r>
            <a:r>
              <a:rPr lang="en-IN" sz="1400" dirty="0"/>
              <a:t>/9]</a:t>
            </a:r>
            <a:endParaRPr lang="en-US" sz="1400" dirty="0"/>
          </a:p>
          <a:p>
            <a:pPr lvl="1"/>
            <a:endParaRPr lang="en-US" sz="1600" dirty="0"/>
          </a:p>
          <a:p>
            <a:r>
              <a:rPr lang="en-US" sz="2000" dirty="0"/>
              <a:t>Target Characteristics</a:t>
            </a:r>
          </a:p>
          <a:p>
            <a:pPr lvl="1"/>
            <a:r>
              <a:rPr lang="en-US" sz="1600" dirty="0"/>
              <a:t>Non-linear Semi-circular movement</a:t>
            </a:r>
          </a:p>
          <a:p>
            <a:pPr lvl="1"/>
            <a:r>
              <a:rPr lang="en-US" sz="1600" dirty="0"/>
              <a:t>Speed – 0.5 m/s</a:t>
            </a:r>
          </a:p>
          <a:p>
            <a:endParaRPr lang="en-US" sz="2000" dirty="0"/>
          </a:p>
          <a:p>
            <a:pPr lvl="1"/>
            <a:endParaRPr lang="en-US" sz="1600" dirty="0"/>
          </a:p>
          <a:p>
            <a:pPr marL="457188" lvl="1" indent="0">
              <a:buNone/>
            </a:pPr>
            <a:endParaRPr lang="en-US" sz="1600" dirty="0"/>
          </a:p>
        </p:txBody>
      </p:sp>
      <p:pic>
        <p:nvPicPr>
          <p:cNvPr id="7" name="Picture 6">
            <a:extLst>
              <a:ext uri="{FF2B5EF4-FFF2-40B4-BE49-F238E27FC236}">
                <a16:creationId xmlns:a16="http://schemas.microsoft.com/office/drawing/2014/main" id="{2785C33B-D2F7-4994-A9B3-469A8DC5B63D}"/>
              </a:ext>
            </a:extLst>
          </p:cNvPr>
          <p:cNvPicPr>
            <a:picLocks noChangeAspect="1"/>
          </p:cNvPicPr>
          <p:nvPr/>
        </p:nvPicPr>
        <p:blipFill>
          <a:blip r:embed="rId2"/>
          <a:stretch>
            <a:fillRect/>
          </a:stretch>
        </p:blipFill>
        <p:spPr>
          <a:xfrm>
            <a:off x="4267200" y="1085850"/>
            <a:ext cx="4780280" cy="2686152"/>
          </a:xfrm>
          <a:prstGeom prst="rect">
            <a:avLst/>
          </a:prstGeom>
        </p:spPr>
      </p:pic>
    </p:spTree>
    <p:extLst>
      <p:ext uri="{BB962C8B-B14F-4D97-AF65-F5344CB8AC3E}">
        <p14:creationId xmlns:p14="http://schemas.microsoft.com/office/powerpoint/2010/main" val="3539881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018A7B2-266C-4E91-B68D-CADBCF244E31}"/>
              </a:ext>
            </a:extLst>
          </p:cNvPr>
          <p:cNvSpPr>
            <a:spLocks noGrp="1"/>
          </p:cNvSpPr>
          <p:nvPr>
            <p:ph type="title"/>
          </p:nvPr>
        </p:nvSpPr>
        <p:spPr/>
        <p:txBody>
          <a:bodyPr>
            <a:normAutofit fontScale="90000"/>
          </a:bodyPr>
          <a:lstStyle/>
          <a:p>
            <a:r>
              <a:rPr lang="en-US" dirty="0"/>
              <a:t>Methods - Detection</a:t>
            </a:r>
            <a:endParaRPr lang="en-IN" dirty="0"/>
          </a:p>
        </p:txBody>
      </p:sp>
      <p:sp>
        <p:nvSpPr>
          <p:cNvPr id="4" name="Text Placeholder 3">
            <a:extLst>
              <a:ext uri="{FF2B5EF4-FFF2-40B4-BE49-F238E27FC236}">
                <a16:creationId xmlns:a16="http://schemas.microsoft.com/office/drawing/2014/main" id="{F22A5B51-CB21-4D8B-826B-33FA88E6CB8F}"/>
              </a:ext>
            </a:extLst>
          </p:cNvPr>
          <p:cNvSpPr>
            <a:spLocks noGrp="1"/>
          </p:cNvSpPr>
          <p:nvPr>
            <p:ph type="body" sz="quarter" idx="14"/>
          </p:nvPr>
        </p:nvSpPr>
        <p:spPr>
          <a:xfrm>
            <a:off x="289410" y="1085850"/>
            <a:ext cx="8321190" cy="3657600"/>
          </a:xfrm>
        </p:spPr>
        <p:txBody>
          <a:bodyPr>
            <a:normAutofit/>
          </a:bodyPr>
          <a:lstStyle/>
          <a:p>
            <a:pPr marL="0" indent="0">
              <a:buNone/>
            </a:pPr>
            <a:r>
              <a:rPr lang="en-US" sz="2000" dirty="0"/>
              <a:t>The location of target was determined by using transformation vectors. </a:t>
            </a:r>
          </a:p>
          <a:p>
            <a:pPr marL="0" indent="0">
              <a:buNone/>
            </a:pPr>
            <a:r>
              <a:rPr lang="en-US" sz="2000" dirty="0"/>
              <a:t>Relative position of target in the virtual image plane should be less than the size of the sensor:</a:t>
            </a:r>
          </a:p>
          <a:p>
            <a:pPr marL="0" indent="0">
              <a:buNone/>
            </a:pPr>
            <a:endParaRPr lang="en-US" sz="2000" dirty="0"/>
          </a:p>
          <a:p>
            <a:pPr marL="0" indent="0">
              <a:buNone/>
            </a:pPr>
            <a:endParaRPr lang="en-US" sz="2000" dirty="0"/>
          </a:p>
          <a:p>
            <a:pPr marL="0" indent="0">
              <a:buNone/>
            </a:pPr>
            <a:r>
              <a:rPr lang="en-US" sz="2000" dirty="0"/>
              <a:t>If the target is found, the detection input is set to 1 and the leading sensor </a:t>
            </a:r>
            <a:r>
              <a:rPr lang="en-US" sz="2000" b="1" dirty="0"/>
              <a:t>registers the position of the target</a:t>
            </a:r>
            <a:r>
              <a:rPr lang="en-US" sz="2000" dirty="0"/>
              <a:t>. </a:t>
            </a:r>
          </a:p>
        </p:txBody>
      </p:sp>
      <p:pic>
        <p:nvPicPr>
          <p:cNvPr id="7" name="Picture 6">
            <a:extLst>
              <a:ext uri="{FF2B5EF4-FFF2-40B4-BE49-F238E27FC236}">
                <a16:creationId xmlns:a16="http://schemas.microsoft.com/office/drawing/2014/main" id="{31D7C6A2-F7EA-4C6E-AF4C-3E5A8B9E6BF2}"/>
              </a:ext>
            </a:extLst>
          </p:cNvPr>
          <p:cNvPicPr>
            <a:picLocks noChangeAspect="1"/>
          </p:cNvPicPr>
          <p:nvPr/>
        </p:nvPicPr>
        <p:blipFill>
          <a:blip r:embed="rId2"/>
          <a:stretch>
            <a:fillRect/>
          </a:stretch>
        </p:blipFill>
        <p:spPr>
          <a:xfrm>
            <a:off x="2183055" y="2038350"/>
            <a:ext cx="4533900" cy="695325"/>
          </a:xfrm>
          <a:prstGeom prst="rect">
            <a:avLst/>
          </a:prstGeom>
        </p:spPr>
      </p:pic>
      <p:pic>
        <p:nvPicPr>
          <p:cNvPr id="5" name="Picture 4">
            <a:extLst>
              <a:ext uri="{FF2B5EF4-FFF2-40B4-BE49-F238E27FC236}">
                <a16:creationId xmlns:a16="http://schemas.microsoft.com/office/drawing/2014/main" id="{19D594A5-6A6E-4233-84FB-9C8E83C22BC3}"/>
              </a:ext>
            </a:extLst>
          </p:cNvPr>
          <p:cNvPicPr>
            <a:picLocks noChangeAspect="1"/>
          </p:cNvPicPr>
          <p:nvPr/>
        </p:nvPicPr>
        <p:blipFill>
          <a:blip r:embed="rId3"/>
          <a:stretch>
            <a:fillRect/>
          </a:stretch>
        </p:blipFill>
        <p:spPr>
          <a:xfrm>
            <a:off x="457200" y="3686175"/>
            <a:ext cx="4953000" cy="1028654"/>
          </a:xfrm>
          <a:prstGeom prst="rect">
            <a:avLst/>
          </a:prstGeom>
        </p:spPr>
      </p:pic>
    </p:spTree>
    <p:extLst>
      <p:ext uri="{BB962C8B-B14F-4D97-AF65-F5344CB8AC3E}">
        <p14:creationId xmlns:p14="http://schemas.microsoft.com/office/powerpoint/2010/main" val="1260569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BCB13AB-E6DD-4222-BE34-C58ADA2E0367}"/>
              </a:ext>
            </a:extLst>
          </p:cNvPr>
          <p:cNvSpPr>
            <a:spLocks noGrp="1"/>
          </p:cNvSpPr>
          <p:nvPr>
            <p:ph type="title"/>
          </p:nvPr>
        </p:nvSpPr>
        <p:spPr/>
        <p:txBody>
          <a:bodyPr>
            <a:normAutofit fontScale="90000"/>
          </a:bodyPr>
          <a:lstStyle/>
          <a:p>
            <a:r>
              <a:rPr lang="en-US" dirty="0"/>
              <a:t>Methods – Tracking by Leading sensor</a:t>
            </a:r>
            <a:endParaRPr lang="en-IN" dirty="0"/>
          </a:p>
        </p:txBody>
      </p:sp>
      <p:sp>
        <p:nvSpPr>
          <p:cNvPr id="4" name="Text Placeholder 3">
            <a:extLst>
              <a:ext uri="{FF2B5EF4-FFF2-40B4-BE49-F238E27FC236}">
                <a16:creationId xmlns:a16="http://schemas.microsoft.com/office/drawing/2014/main" id="{C3CD2D1F-3A5D-4209-96C5-57349C61AAB8}"/>
              </a:ext>
            </a:extLst>
          </p:cNvPr>
          <p:cNvSpPr>
            <a:spLocks noGrp="1"/>
          </p:cNvSpPr>
          <p:nvPr>
            <p:ph type="body" sz="quarter" idx="14"/>
          </p:nvPr>
        </p:nvSpPr>
        <p:spPr>
          <a:xfrm>
            <a:off x="289410" y="1085850"/>
            <a:ext cx="8244990" cy="3657600"/>
          </a:xfrm>
        </p:spPr>
        <p:txBody>
          <a:bodyPr>
            <a:normAutofit/>
          </a:bodyPr>
          <a:lstStyle/>
          <a:p>
            <a:r>
              <a:rPr lang="en-IN" sz="1800" dirty="0"/>
              <a:t>After the camera registers the position of the leading target, desired states of the camera are calculated.</a:t>
            </a:r>
          </a:p>
          <a:p>
            <a:endParaRPr lang="en-IN" sz="1800" dirty="0"/>
          </a:p>
          <a:p>
            <a:endParaRPr lang="en-IN" sz="1800" dirty="0"/>
          </a:p>
          <a:p>
            <a:endParaRPr lang="en-IN" sz="1800" dirty="0"/>
          </a:p>
          <a:p>
            <a:r>
              <a:rPr lang="en-IN" sz="1800" dirty="0"/>
              <a:t>A Proportional-Integral controller was used for tracking:</a:t>
            </a:r>
          </a:p>
          <a:p>
            <a:endParaRPr lang="en-IN" sz="1800" dirty="0"/>
          </a:p>
          <a:p>
            <a:endParaRPr lang="en-IN" sz="1800" dirty="0"/>
          </a:p>
          <a:p>
            <a:endParaRPr lang="en-IN" sz="1800" dirty="0"/>
          </a:p>
          <a:p>
            <a:endParaRPr lang="en-IN" sz="1800" dirty="0"/>
          </a:p>
          <a:p>
            <a:endParaRPr lang="en-IN" sz="1800" dirty="0"/>
          </a:p>
        </p:txBody>
      </p:sp>
      <p:pic>
        <p:nvPicPr>
          <p:cNvPr id="7" name="Picture 6">
            <a:extLst>
              <a:ext uri="{FF2B5EF4-FFF2-40B4-BE49-F238E27FC236}">
                <a16:creationId xmlns:a16="http://schemas.microsoft.com/office/drawing/2014/main" id="{452CC54D-AA9B-42F6-85F1-20B956ACE99B}"/>
              </a:ext>
            </a:extLst>
          </p:cNvPr>
          <p:cNvPicPr>
            <a:picLocks noChangeAspect="1"/>
          </p:cNvPicPr>
          <p:nvPr/>
        </p:nvPicPr>
        <p:blipFill>
          <a:blip r:embed="rId2"/>
          <a:stretch>
            <a:fillRect/>
          </a:stretch>
        </p:blipFill>
        <p:spPr>
          <a:xfrm>
            <a:off x="2871787" y="1464969"/>
            <a:ext cx="3400425" cy="1244217"/>
          </a:xfrm>
          <a:prstGeom prst="rect">
            <a:avLst/>
          </a:prstGeom>
        </p:spPr>
      </p:pic>
      <p:pic>
        <p:nvPicPr>
          <p:cNvPr id="9" name="Picture 8">
            <a:extLst>
              <a:ext uri="{FF2B5EF4-FFF2-40B4-BE49-F238E27FC236}">
                <a16:creationId xmlns:a16="http://schemas.microsoft.com/office/drawing/2014/main" id="{D88DBA56-6ADE-45BB-99A1-B84C4A0797C8}"/>
              </a:ext>
            </a:extLst>
          </p:cNvPr>
          <p:cNvPicPr>
            <a:picLocks noChangeAspect="1"/>
          </p:cNvPicPr>
          <p:nvPr/>
        </p:nvPicPr>
        <p:blipFill rotWithShape="1">
          <a:blip r:embed="rId3"/>
          <a:srcRect t="7665" b="16094"/>
          <a:stretch/>
        </p:blipFill>
        <p:spPr>
          <a:xfrm>
            <a:off x="6019800" y="2647950"/>
            <a:ext cx="1905000" cy="386966"/>
          </a:xfrm>
          <a:prstGeom prst="rect">
            <a:avLst/>
          </a:prstGeom>
        </p:spPr>
      </p:pic>
      <p:pic>
        <p:nvPicPr>
          <p:cNvPr id="11" name="Picture 10">
            <a:extLst>
              <a:ext uri="{FF2B5EF4-FFF2-40B4-BE49-F238E27FC236}">
                <a16:creationId xmlns:a16="http://schemas.microsoft.com/office/drawing/2014/main" id="{B4E5B303-2846-4113-BB42-F1C82E125F1E}"/>
              </a:ext>
            </a:extLst>
          </p:cNvPr>
          <p:cNvPicPr>
            <a:picLocks noChangeAspect="1"/>
          </p:cNvPicPr>
          <p:nvPr/>
        </p:nvPicPr>
        <p:blipFill>
          <a:blip r:embed="rId4"/>
          <a:stretch>
            <a:fillRect/>
          </a:stretch>
        </p:blipFill>
        <p:spPr>
          <a:xfrm>
            <a:off x="2362200" y="3066961"/>
            <a:ext cx="3343275" cy="1010758"/>
          </a:xfrm>
          <a:prstGeom prst="rect">
            <a:avLst/>
          </a:prstGeom>
        </p:spPr>
      </p:pic>
    </p:spTree>
    <p:extLst>
      <p:ext uri="{BB962C8B-B14F-4D97-AF65-F5344CB8AC3E}">
        <p14:creationId xmlns:p14="http://schemas.microsoft.com/office/powerpoint/2010/main" val="886512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F478E91-98AA-4307-8EE9-D4BDF7E55CB6}"/>
              </a:ext>
            </a:extLst>
          </p:cNvPr>
          <p:cNvSpPr>
            <a:spLocks noGrp="1"/>
          </p:cNvSpPr>
          <p:nvPr>
            <p:ph type="title"/>
          </p:nvPr>
        </p:nvSpPr>
        <p:spPr>
          <a:xfrm>
            <a:off x="287899" y="461818"/>
            <a:ext cx="8563213" cy="452582"/>
          </a:xfrm>
        </p:spPr>
        <p:txBody>
          <a:bodyPr>
            <a:normAutofit fontScale="90000"/>
          </a:bodyPr>
          <a:lstStyle/>
          <a:p>
            <a:r>
              <a:rPr lang="en-IN" dirty="0"/>
              <a:t>Methods – Tracking by Lagging Sensor</a:t>
            </a:r>
          </a:p>
        </p:txBody>
      </p:sp>
      <p:sp>
        <p:nvSpPr>
          <p:cNvPr id="4" name="Text Placeholder 3">
            <a:extLst>
              <a:ext uri="{FF2B5EF4-FFF2-40B4-BE49-F238E27FC236}">
                <a16:creationId xmlns:a16="http://schemas.microsoft.com/office/drawing/2014/main" id="{9F405F62-2708-4C90-9A9D-30CF94B2A877}"/>
              </a:ext>
            </a:extLst>
          </p:cNvPr>
          <p:cNvSpPr>
            <a:spLocks noGrp="1"/>
          </p:cNvSpPr>
          <p:nvPr>
            <p:ph type="body" sz="quarter" idx="14"/>
          </p:nvPr>
        </p:nvSpPr>
        <p:spPr>
          <a:xfrm>
            <a:off x="289410" y="1085850"/>
            <a:ext cx="8244990" cy="3657600"/>
          </a:xfrm>
        </p:spPr>
        <p:txBody>
          <a:bodyPr>
            <a:normAutofit/>
          </a:bodyPr>
          <a:lstStyle/>
          <a:p>
            <a:pPr marL="0" indent="0">
              <a:buNone/>
            </a:pPr>
            <a:r>
              <a:rPr lang="en-IN" sz="2000" dirty="0"/>
              <a:t>When the target is detected by the leading sensor, it sends the position of the target to the lagging camera. The lagging camera adjusts its position according using a PI control (just like in the leading sensor).</a:t>
            </a:r>
          </a:p>
          <a:p>
            <a:pPr marL="0" indent="0">
              <a:buNone/>
            </a:pPr>
            <a:r>
              <a:rPr lang="en-IN" sz="2000" dirty="0"/>
              <a:t>Mechanical constraints on the pan and tilt angles of the camera stop it to reach the target, especially if the target is far away. </a:t>
            </a:r>
          </a:p>
        </p:txBody>
      </p:sp>
    </p:spTree>
    <p:extLst>
      <p:ext uri="{BB962C8B-B14F-4D97-AF65-F5344CB8AC3E}">
        <p14:creationId xmlns:p14="http://schemas.microsoft.com/office/powerpoint/2010/main" val="350458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303030"/>
      </a:dk2>
      <a:lt2>
        <a:srgbClr val="DEDEE0"/>
      </a:lt2>
      <a:accent1>
        <a:srgbClr val="B31B1B"/>
      </a:accent1>
      <a:accent2>
        <a:srgbClr val="4D4F53"/>
      </a:accent2>
      <a:accent3>
        <a:srgbClr val="A2998B"/>
      </a:accent3>
      <a:accent4>
        <a:srgbClr val="EF9595"/>
      </a:accent4>
      <a:accent5>
        <a:srgbClr val="7D7364"/>
      </a:accent5>
      <a:accent6>
        <a:srgbClr val="A8B1C4"/>
      </a:accent6>
      <a:hlink>
        <a:srgbClr val="3B4558"/>
      </a:hlink>
      <a:folHlink>
        <a:srgbClr val="596784"/>
      </a:folHlink>
    </a:clrScheme>
    <a:fontScheme name="Custom 2">
      <a:majorFont>
        <a:latin typeface="Helvetica"/>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Presentation3" id="{99102808-967D-7C45-B952-F50DCD98AF33}" vid="{CF8696D2-C8CE-2B49-849F-4350B185046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4E48E5D017E1E4BAC6C235E437E8B81" ma:contentTypeVersion="1" ma:contentTypeDescription="Create a new document." ma:contentTypeScope="" ma:versionID="3614ce1bb16ec63bf293f189bde7aefe">
  <xsd:schema xmlns:xsd="http://www.w3.org/2001/XMLSchema" xmlns:xs="http://www.w3.org/2001/XMLSchema" xmlns:p="http://schemas.microsoft.com/office/2006/metadata/properties" xmlns:ns3="e4c1ce05-e5f0-4c81-a246-c4d1ac965303" targetNamespace="http://schemas.microsoft.com/office/2006/metadata/properties" ma:root="true" ma:fieldsID="4f49565d3251dd9cea50611ca027943f" ns3:_="">
    <xsd:import namespace="e4c1ce05-e5f0-4c81-a246-c4d1ac965303"/>
    <xsd:element name="properties">
      <xsd:complexType>
        <xsd:sequence>
          <xsd:element name="documentManagement">
            <xsd:complexType>
              <xsd:all>
                <xsd:element ref="ns3:SharedWithUser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4c1ce05-e5f0-4c81-a246-c4d1ac96530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C769373-594B-497F-B29F-9AD96F02CA37}">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4111076-6C93-404C-A722-C485E711B1E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4c1ce05-e5f0-4c81-a246-c4d1ac96530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2662</TotalTime>
  <Words>1000</Words>
  <Application>Microsoft Office PowerPoint</Application>
  <PresentationFormat>On-screen Show (16:9)</PresentationFormat>
  <Paragraphs>105</Paragraphs>
  <Slides>15</Slides>
  <Notes>0</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Helvetica</vt:lpstr>
      <vt:lpstr>Times</vt:lpstr>
      <vt:lpstr>Office Theme</vt:lpstr>
      <vt:lpstr>Simulating sports videography in a controlled environment</vt:lpstr>
      <vt:lpstr>Motivation</vt:lpstr>
      <vt:lpstr>Real life Scenario</vt:lpstr>
      <vt:lpstr>Problem Statement</vt:lpstr>
      <vt:lpstr>Simulated Scenario</vt:lpstr>
      <vt:lpstr>Setup</vt:lpstr>
      <vt:lpstr>Methods - Detection</vt:lpstr>
      <vt:lpstr>Methods – Tracking by Leading sensor</vt:lpstr>
      <vt:lpstr>Methods – Tracking by Lagging Sensor</vt:lpstr>
      <vt:lpstr>Methods – Backtracking</vt:lpstr>
      <vt:lpstr>PowerPoint Presentation</vt:lpstr>
      <vt:lpstr>Cases</vt:lpstr>
      <vt:lpstr>Results</vt:lpstr>
      <vt:lpstr>Advantages</vt:lpstr>
      <vt:lpstr>Possible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Clive D. Howard</dc:creator>
  <cp:lastModifiedBy>Madhav Gupta</cp:lastModifiedBy>
  <cp:revision>30</cp:revision>
  <dcterms:created xsi:type="dcterms:W3CDTF">2020-01-14T16:59:52Z</dcterms:created>
  <dcterms:modified xsi:type="dcterms:W3CDTF">2021-12-10T15:44:05Z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0x010100E4E48E5D017E1E4BAC6C235E437E8B81</vt:lpwstr>
  </property>
</Properties>
</file>